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a" ContentType="audio/x-ms-wma"/>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35" autoAdjust="0"/>
    <p:restoredTop sz="94660"/>
  </p:normalViewPr>
  <p:slideViewPr>
    <p:cSldViewPr snapToGrid="0">
      <p:cViewPr>
        <p:scale>
          <a:sx n="64" d="100"/>
          <a:sy n="64" d="100"/>
        </p:scale>
        <p:origin x="936" y="3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D7F65B0F-9C02-4A1F-A051-5679930D5910}" type="datetimeFigureOut">
              <a:rPr lang="pt-BR" smtClean="0"/>
              <a:t>30/03/2020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2512AF3-8264-4CF4-961F-56D79A3906E8}" type="slidenum">
              <a:rPr lang="pt-BR" smtClean="0"/>
              <a:t>‹nº›</a:t>
            </a:fld>
            <a:endParaRPr lang="pt-BR"/>
          </a:p>
        </p:txBody>
      </p:sp>
    </p:spTree>
    <p:extLst>
      <p:ext uri="{BB962C8B-B14F-4D97-AF65-F5344CB8AC3E}">
        <p14:creationId xmlns:p14="http://schemas.microsoft.com/office/powerpoint/2010/main" val="3459794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D7F65B0F-9C02-4A1F-A051-5679930D5910}" type="datetimeFigureOut">
              <a:rPr lang="pt-BR" smtClean="0"/>
              <a:t>30/03/2020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2512AF3-8264-4CF4-961F-56D79A3906E8}" type="slidenum">
              <a:rPr lang="pt-BR" smtClean="0"/>
              <a:t>‹nº›</a:t>
            </a:fld>
            <a:endParaRPr lang="pt-BR"/>
          </a:p>
        </p:txBody>
      </p:sp>
    </p:spTree>
    <p:extLst>
      <p:ext uri="{BB962C8B-B14F-4D97-AF65-F5344CB8AC3E}">
        <p14:creationId xmlns:p14="http://schemas.microsoft.com/office/powerpoint/2010/main" val="3105132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D7F65B0F-9C02-4A1F-A051-5679930D5910}" type="datetimeFigureOut">
              <a:rPr lang="pt-BR" smtClean="0"/>
              <a:t>30/03/2020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2512AF3-8264-4CF4-961F-56D79A3906E8}" type="slidenum">
              <a:rPr lang="pt-BR" smtClean="0"/>
              <a:t>‹nº›</a:t>
            </a:fld>
            <a:endParaRPr lang="pt-BR"/>
          </a:p>
        </p:txBody>
      </p:sp>
    </p:spTree>
    <p:extLst>
      <p:ext uri="{BB962C8B-B14F-4D97-AF65-F5344CB8AC3E}">
        <p14:creationId xmlns:p14="http://schemas.microsoft.com/office/powerpoint/2010/main" val="3653743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D7F65B0F-9C02-4A1F-A051-5679930D5910}" type="datetimeFigureOut">
              <a:rPr lang="pt-BR" smtClean="0"/>
              <a:t>30/03/2020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32512AF3-8264-4CF4-961F-56D79A3906E8}" type="slidenum">
              <a:rPr lang="pt-BR" smtClean="0"/>
              <a:t>‹nº›</a:t>
            </a:fld>
            <a:endParaRPr lang="pt-BR"/>
          </a:p>
        </p:txBody>
      </p:sp>
    </p:spTree>
    <p:extLst>
      <p:ext uri="{BB962C8B-B14F-4D97-AF65-F5344CB8AC3E}">
        <p14:creationId xmlns:p14="http://schemas.microsoft.com/office/powerpoint/2010/main" val="941812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D7F65B0F-9C02-4A1F-A051-5679930D5910}" type="datetimeFigureOut">
              <a:rPr lang="pt-BR" smtClean="0"/>
              <a:t>30/03/2020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32512AF3-8264-4CF4-961F-56D79A3906E8}" type="slidenum">
              <a:rPr lang="pt-BR" smtClean="0"/>
              <a:t>‹nº›</a:t>
            </a:fld>
            <a:endParaRPr lang="pt-BR"/>
          </a:p>
        </p:txBody>
      </p:sp>
    </p:spTree>
    <p:extLst>
      <p:ext uri="{BB962C8B-B14F-4D97-AF65-F5344CB8AC3E}">
        <p14:creationId xmlns:p14="http://schemas.microsoft.com/office/powerpoint/2010/main" val="1205262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D7F65B0F-9C02-4A1F-A051-5679930D5910}" type="datetimeFigureOut">
              <a:rPr lang="pt-BR" smtClean="0"/>
              <a:t>30/03/2020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32512AF3-8264-4CF4-961F-56D79A3906E8}" type="slidenum">
              <a:rPr lang="pt-BR" smtClean="0"/>
              <a:t>‹nº›</a:t>
            </a:fld>
            <a:endParaRPr lang="pt-BR"/>
          </a:p>
        </p:txBody>
      </p:sp>
    </p:spTree>
    <p:extLst>
      <p:ext uri="{BB962C8B-B14F-4D97-AF65-F5344CB8AC3E}">
        <p14:creationId xmlns:p14="http://schemas.microsoft.com/office/powerpoint/2010/main" val="2644700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D7F65B0F-9C02-4A1F-A051-5679930D5910}" type="datetimeFigureOut">
              <a:rPr lang="pt-BR" smtClean="0"/>
              <a:t>30/03/2020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32512AF3-8264-4CF4-961F-56D79A3906E8}" type="slidenum">
              <a:rPr lang="pt-BR" smtClean="0"/>
              <a:t>‹nº›</a:t>
            </a:fld>
            <a:endParaRPr lang="pt-BR"/>
          </a:p>
        </p:txBody>
      </p:sp>
    </p:spTree>
    <p:extLst>
      <p:ext uri="{BB962C8B-B14F-4D97-AF65-F5344CB8AC3E}">
        <p14:creationId xmlns:p14="http://schemas.microsoft.com/office/powerpoint/2010/main" val="3824322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D7F65B0F-9C02-4A1F-A051-5679930D5910}" type="datetimeFigureOut">
              <a:rPr lang="pt-BR" smtClean="0"/>
              <a:t>30/03/2020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32512AF3-8264-4CF4-961F-56D79A3906E8}" type="slidenum">
              <a:rPr lang="pt-BR" smtClean="0"/>
              <a:t>‹nº›</a:t>
            </a:fld>
            <a:endParaRPr lang="pt-BR"/>
          </a:p>
        </p:txBody>
      </p:sp>
    </p:spTree>
    <p:extLst>
      <p:ext uri="{BB962C8B-B14F-4D97-AF65-F5344CB8AC3E}">
        <p14:creationId xmlns:p14="http://schemas.microsoft.com/office/powerpoint/2010/main" val="3193280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D7F65B0F-9C02-4A1F-A051-5679930D5910}" type="datetimeFigureOut">
              <a:rPr lang="pt-BR" smtClean="0"/>
              <a:t>30/03/2020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32512AF3-8264-4CF4-961F-56D79A3906E8}" type="slidenum">
              <a:rPr lang="pt-BR" smtClean="0"/>
              <a:t>‹nº›</a:t>
            </a:fld>
            <a:endParaRPr lang="pt-BR"/>
          </a:p>
        </p:txBody>
      </p:sp>
    </p:spTree>
    <p:extLst>
      <p:ext uri="{BB962C8B-B14F-4D97-AF65-F5344CB8AC3E}">
        <p14:creationId xmlns:p14="http://schemas.microsoft.com/office/powerpoint/2010/main" val="3783228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D7F65B0F-9C02-4A1F-A051-5679930D5910}" type="datetimeFigureOut">
              <a:rPr lang="pt-BR" smtClean="0"/>
              <a:t>30/03/2020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2512AF3-8264-4CF4-961F-56D79A3906E8}" type="slidenum">
              <a:rPr lang="pt-BR" smtClean="0"/>
              <a:t>‹nº›</a:t>
            </a:fld>
            <a:endParaRPr lang="pt-BR"/>
          </a:p>
        </p:txBody>
      </p:sp>
    </p:spTree>
    <p:extLst>
      <p:ext uri="{BB962C8B-B14F-4D97-AF65-F5344CB8AC3E}">
        <p14:creationId xmlns:p14="http://schemas.microsoft.com/office/powerpoint/2010/main" val="2175864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D7F65B0F-9C02-4A1F-A051-5679930D5910}" type="datetimeFigureOut">
              <a:rPr lang="pt-BR" smtClean="0"/>
              <a:t>30/03/2020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2512AF3-8264-4CF4-961F-56D79A3906E8}" type="slidenum">
              <a:rPr lang="pt-BR" smtClean="0"/>
              <a:t>‹nº›</a:t>
            </a:fld>
            <a:endParaRPr lang="pt-BR"/>
          </a:p>
        </p:txBody>
      </p:sp>
    </p:spTree>
    <p:extLst>
      <p:ext uri="{BB962C8B-B14F-4D97-AF65-F5344CB8AC3E}">
        <p14:creationId xmlns:p14="http://schemas.microsoft.com/office/powerpoint/2010/main" val="1345379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F65B0F-9C02-4A1F-A051-5679930D5910}" type="datetimeFigureOut">
              <a:rPr lang="pt-BR" smtClean="0"/>
              <a:t>30/03/2020</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512AF3-8264-4CF4-961F-56D79A3906E8}" type="slidenum">
              <a:rPr lang="pt-BR" smtClean="0"/>
              <a:t>‹nº›</a:t>
            </a:fld>
            <a:endParaRPr lang="pt-BR"/>
          </a:p>
        </p:txBody>
      </p:sp>
    </p:spTree>
    <p:extLst>
      <p:ext uri="{BB962C8B-B14F-4D97-AF65-F5344CB8AC3E}">
        <p14:creationId xmlns:p14="http://schemas.microsoft.com/office/powerpoint/2010/main" val="8617772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wma" /><Relationship Id="rId7" Type="http://schemas.openxmlformats.org/officeDocument/2006/relationships/image" Target="../media/image2.png" /><Relationship Id="rId2" Type="http://schemas.openxmlformats.org/officeDocument/2006/relationships/audio" Target="../media/media1.wma" /><Relationship Id="rId1" Type="http://schemas.microsoft.com/office/2007/relationships/media" Target="../media/media1.wma" /><Relationship Id="rId6" Type="http://schemas.openxmlformats.org/officeDocument/2006/relationships/image" Target="../media/image1.jpg" /><Relationship Id="rId5" Type="http://schemas.openxmlformats.org/officeDocument/2006/relationships/slideLayout" Target="../slideLayouts/slideLayout1.xml" /><Relationship Id="rId4" Type="http://schemas.openxmlformats.org/officeDocument/2006/relationships/audio" Target="../media/media2.wma" /></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3.wma" /><Relationship Id="rId1" Type="http://schemas.microsoft.com/office/2007/relationships/media" Target="../media/media3.wma" /><Relationship Id="rId5" Type="http://schemas.openxmlformats.org/officeDocument/2006/relationships/image" Target="../media/image2.png" /><Relationship Id="rId4" Type="http://schemas.openxmlformats.org/officeDocument/2006/relationships/hyperlink" Target="https://www.espa&#241;olextranjeros.com/2015/01/a1-el-presente-alejandro.html" TargetMode="External" /></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4.wma" /><Relationship Id="rId1" Type="http://schemas.microsoft.com/office/2007/relationships/media" Target="../media/media4.wma" /><Relationship Id="rId5" Type="http://schemas.openxmlformats.org/officeDocument/2006/relationships/image" Target="../media/image3.jpg" /><Relationship Id="rId4" Type="http://schemas.openxmlformats.org/officeDocument/2006/relationships/image" Target="../media/image2.png" /></Relationships>
</file>

<file path=ppt/slides/_rels/slide4.xml.rels><?xml version="1.0" encoding="UTF-8" standalone="yes"?>
<Relationships xmlns="http://schemas.openxmlformats.org/package/2006/relationships"><Relationship Id="rId8" Type="http://schemas.openxmlformats.org/officeDocument/2006/relationships/image" Target="../media/image4.jpeg" /><Relationship Id="rId3" Type="http://schemas.openxmlformats.org/officeDocument/2006/relationships/slideLayout" Target="../slideLayouts/slideLayout2.xml" /><Relationship Id="rId7" Type="http://schemas.openxmlformats.org/officeDocument/2006/relationships/hyperlink" Target="http://www.ecuadorexplorer.com/es/html/festivales.html" TargetMode="External" /><Relationship Id="rId2" Type="http://schemas.openxmlformats.org/officeDocument/2006/relationships/audio" Target="../media/media5.wma" /><Relationship Id="rId1" Type="http://schemas.microsoft.com/office/2007/relationships/media" Target="../media/media5.wma" /><Relationship Id="rId6" Type="http://schemas.openxmlformats.org/officeDocument/2006/relationships/hyperlink" Target="http://www.ecuadorexplorer.com/es/html/comidas.html" TargetMode="External" /><Relationship Id="rId5" Type="http://schemas.openxmlformats.org/officeDocument/2006/relationships/hyperlink" Target="https://www.cia.gov/library/publications/the-world-factbook/geos/ec.html" TargetMode="External" /><Relationship Id="rId4" Type="http://schemas.openxmlformats.org/officeDocument/2006/relationships/hyperlink" Target="http://www.ecuadorexplorer.com/es/html/historia.html" TargetMode="External" /><Relationship Id="rId9" Type="http://schemas.openxmlformats.org/officeDocument/2006/relationships/image" Target="../media/image2.png" /></Relationships>
</file>

<file path=ppt/slides/_rels/slide5.xml.rels><?xml version="1.0" encoding="UTF-8" standalone="yes"?>
<Relationships xmlns="http://schemas.openxmlformats.org/package/2006/relationships"><Relationship Id="rId3" Type="http://schemas.openxmlformats.org/officeDocument/2006/relationships/hyperlink" Target="http://www.ecuadorexplorer.com/es/html/la-costa-ecuatoriana.html" TargetMode="External" /><Relationship Id="rId2" Type="http://schemas.openxmlformats.org/officeDocument/2006/relationships/hyperlink" Target="http://www.ecuadorexplorer.com/es/html/pueblos-indigenas-amazonicos.html" TargetMode="External" /><Relationship Id="rId1" Type="http://schemas.openxmlformats.org/officeDocument/2006/relationships/slideLayout" Target="../slideLayouts/slideLayout2.xml" /><Relationship Id="rId6" Type="http://schemas.openxmlformats.org/officeDocument/2006/relationships/image" Target="../media/image5.gif" /><Relationship Id="rId5" Type="http://schemas.openxmlformats.org/officeDocument/2006/relationships/hyperlink" Target="http://www.ecuadorexplorer.com/es/html/mercados-indigenas.html" TargetMode="External" /><Relationship Id="rId4" Type="http://schemas.openxmlformats.org/officeDocument/2006/relationships/hyperlink" Target="http://www.ecuadorexplorer.com/es/html/la-sierra-ecuatoriana.html" TargetMode="External" /></Relationships>
</file>

<file path=ppt/slides/_rels/slide6.xml.rels><?xml version="1.0" encoding="UTF-8" standalone="yes"?>
<Relationships xmlns="http://schemas.openxmlformats.org/package/2006/relationships"><Relationship Id="rId3" Type="http://schemas.openxmlformats.org/officeDocument/2006/relationships/hyperlink" Target="http://www.ecuadorexplorer.com/es/html/la-fiesta-de-los-zaparos.html" TargetMode="External" /><Relationship Id="rId2" Type="http://schemas.openxmlformats.org/officeDocument/2006/relationships/hyperlink" Target="http://www.ecuadorexplorer.com/es/html/la-selva-amazonica.html" TargetMode="Externa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hyperlink" Target="http://www.ecuadorexplorer.com/es/html/la-ciudad-de-banos.html" TargetMode="External" /><Relationship Id="rId2" Type="http://schemas.openxmlformats.org/officeDocument/2006/relationships/hyperlink" Target="http://www.ecuadorexplorer.com/es/html/la-ciudad-de-otavalo.html" TargetMode="External" /><Relationship Id="rId1" Type="http://schemas.openxmlformats.org/officeDocument/2006/relationships/slideLayout" Target="../slideLayouts/slideLayout2.xml" /><Relationship Id="rId6" Type="http://schemas.openxmlformats.org/officeDocument/2006/relationships/hyperlink" Target="http://www.ecuadorexplorer.com/es/html/cultura-ecuatoriana.html" TargetMode="External" /><Relationship Id="rId5" Type="http://schemas.openxmlformats.org/officeDocument/2006/relationships/hyperlink" Target="http://www.ecuadorexplorer.com/es/html/mercados-indigenas.html" TargetMode="External" /><Relationship Id="rId4" Type="http://schemas.openxmlformats.org/officeDocument/2006/relationships/hyperlink" Target="http://www.ecuadorexplorer.com/es/html/panorama-de-quito.htm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124" y="0"/>
            <a:ext cx="12086896" cy="6858000"/>
          </a:xfrm>
          <a:prstGeom prst="rect">
            <a:avLst/>
          </a:prstGeom>
        </p:spPr>
      </p:pic>
      <p:pic>
        <p:nvPicPr>
          <p:cNvPr id="4" name="Clase del Lunes 30 Marz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12468" y="4998670"/>
            <a:ext cx="609600" cy="609600"/>
          </a:xfrm>
          <a:prstGeom prst="rect">
            <a:avLst/>
          </a:prstGeom>
        </p:spPr>
      </p:pic>
      <p:pic>
        <p:nvPicPr>
          <p:cNvPr id="6" name="Lunes 30 de Marzo a">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2217682" y="5155324"/>
            <a:ext cx="609600" cy="609600"/>
          </a:xfrm>
          <a:prstGeom prst="rect">
            <a:avLst/>
          </a:prstGeom>
        </p:spPr>
      </p:pic>
      <p:sp>
        <p:nvSpPr>
          <p:cNvPr id="7" name="CaixaDeTexto 6"/>
          <p:cNvSpPr txBox="1"/>
          <p:nvPr/>
        </p:nvSpPr>
        <p:spPr>
          <a:xfrm>
            <a:off x="873421" y="5118804"/>
            <a:ext cx="90601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pt-BR" dirty="0" err="1"/>
              <a:t>Audio</a:t>
            </a:r>
            <a:r>
              <a:rPr lang="pt-BR" dirty="0"/>
              <a:t> 1</a:t>
            </a:r>
          </a:p>
        </p:txBody>
      </p:sp>
      <p:sp>
        <p:nvSpPr>
          <p:cNvPr id="8" name="CaixaDeTexto 7"/>
          <p:cNvSpPr txBox="1"/>
          <p:nvPr/>
        </p:nvSpPr>
        <p:spPr>
          <a:xfrm>
            <a:off x="7938500" y="5118804"/>
            <a:ext cx="90601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pt-BR" dirty="0" err="1"/>
              <a:t>Audio</a:t>
            </a:r>
            <a:r>
              <a:rPr lang="pt-BR" dirty="0"/>
              <a:t> 2</a:t>
            </a:r>
          </a:p>
        </p:txBody>
      </p:sp>
    </p:spTree>
    <p:extLst>
      <p:ext uri="{BB962C8B-B14F-4D97-AF65-F5344CB8AC3E}">
        <p14:creationId xmlns:p14="http://schemas.microsoft.com/office/powerpoint/2010/main" val="38407913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538" fill="hold"/>
                                        <p:tgtEl>
                                          <p:spTgt spid="4"/>
                                        </p:tgtEl>
                                      </p:cBhvr>
                                    </p:cmd>
                                  </p:childTnLst>
                                </p:cTn>
                              </p:par>
                            </p:childTnLst>
                          </p:cTn>
                        </p:par>
                      </p:childTnLst>
                    </p:cTn>
                  </p:par>
                </p:childTnLst>
              </p:cTn>
              <p:nextCondLst>
                <p:cond evt="onClick" delay="0">
                  <p:tgtEl>
                    <p:spTgt spid="4"/>
                  </p:tgtEl>
                </p:cond>
              </p:nextCondLst>
            </p:seq>
            <p:audio>
              <p:cMediaNode vol="10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7508" fill="hold"/>
                                        <p:tgtEl>
                                          <p:spTgt spid="6"/>
                                        </p:tgtEl>
                                      </p:cBhvr>
                                    </p:cmd>
                                  </p:childTnLst>
                                </p:cTn>
                              </p:par>
                            </p:childTnLst>
                          </p:cTn>
                        </p:par>
                      </p:childTnLst>
                    </p:cTn>
                  </p:par>
                </p:childTnLst>
              </p:cTn>
              <p:nextCondLst>
                <p:cond evt="onClick" delay="0">
                  <p:tgtEl>
                    <p:spTgt spid="6"/>
                  </p:tgtEl>
                </p:cond>
              </p:nextCondLst>
            </p:seq>
            <p:audio>
              <p:cMediaNode vol="80000">
                <p:cTn id="13"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373488" y="-357369"/>
            <a:ext cx="11560934" cy="6632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492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213225" algn="l" defTabSz="914400" rtl="0" eaLnBrk="0" fontAlgn="base" latinLnBrk="0" hangingPunct="0">
              <a:lnSpc>
                <a:spcPct val="100000"/>
              </a:lnSpc>
              <a:spcBef>
                <a:spcPct val="0"/>
              </a:spcBef>
              <a:spcAft>
                <a:spcPct val="0"/>
              </a:spcAft>
              <a:buClrTx/>
              <a:buSzTx/>
              <a:buFontTx/>
              <a:buNone/>
              <a:tabLst/>
            </a:pPr>
            <a:r>
              <a:rPr kumimoji="0" lang="pt-BR" sz="1400" b="1" i="0" u="none" strike="noStrike" cap="none" normalizeH="0" baseline="0" dirty="0">
                <a:ln>
                  <a:noFill/>
                </a:ln>
                <a:solidFill>
                  <a:schemeClr val="tx1"/>
                </a:solidFill>
                <a:effectLst/>
                <a:cs typeface="Arial" panose="020B0604020202020204" pitchFamily="34" charset="0"/>
              </a:rPr>
              <a:t>EL PRESENTE. Texto para completar</a:t>
            </a:r>
            <a:endParaRPr kumimoji="0" lang="pt-BR" sz="1400" b="1" i="0" u="none" strike="noStrike" cap="none" normalizeH="0" baseline="0" dirty="0">
              <a:ln>
                <a:noFill/>
              </a:ln>
              <a:solidFill>
                <a:schemeClr val="tx1"/>
              </a:solidFill>
              <a:effectLst/>
            </a:endParaRPr>
          </a:p>
          <a:p>
            <a:pPr marL="0" marR="0" lvl="0" indent="449263" algn="just" defTabSz="914400" rtl="0" eaLnBrk="0" fontAlgn="base" latinLnBrk="0" hangingPunct="0">
              <a:lnSpc>
                <a:spcPct val="150000"/>
              </a:lnSpc>
              <a:spcBef>
                <a:spcPct val="0"/>
              </a:spcBef>
              <a:spcAft>
                <a:spcPct val="0"/>
              </a:spcAft>
              <a:buClrTx/>
              <a:buSzTx/>
              <a:buFontTx/>
              <a:buNone/>
              <a:tabLst/>
            </a:pPr>
            <a:r>
              <a:rPr kumimoji="0" lang="pt-BR" sz="1400" b="1" i="0" u="sng" strike="noStrike" cap="none" normalizeH="0" baseline="0" dirty="0">
                <a:ln>
                  <a:noFill/>
                </a:ln>
                <a:solidFill>
                  <a:schemeClr val="tx1"/>
                </a:solidFill>
                <a:effectLst/>
                <a:cs typeface="Arial" panose="020B0604020202020204" pitchFamily="34" charset="0"/>
              </a:rPr>
              <a:t>ALEJANDRO</a:t>
            </a:r>
            <a:endParaRPr kumimoji="0" lang="pt-BR" sz="1400" b="1" i="0" u="none" strike="noStrike" cap="none" normalizeH="0" baseline="0" dirty="0">
              <a:ln>
                <a:noFill/>
              </a:ln>
              <a:solidFill>
                <a:schemeClr val="tx1"/>
              </a:solidFill>
              <a:effectLst/>
            </a:endParaRPr>
          </a:p>
          <a:p>
            <a:pPr marL="0" marR="0" lvl="0" indent="449263" algn="just" defTabSz="914400" rtl="0" eaLnBrk="0" fontAlgn="base" latinLnBrk="0" hangingPunct="0">
              <a:lnSpc>
                <a:spcPct val="150000"/>
              </a:lnSpc>
              <a:spcBef>
                <a:spcPct val="0"/>
              </a:spcBef>
              <a:spcAft>
                <a:spcPct val="0"/>
              </a:spcAft>
              <a:buClrTx/>
              <a:buSzTx/>
              <a:buFontTx/>
              <a:buNone/>
              <a:tabLst/>
            </a:pPr>
            <a:r>
              <a:rPr kumimoji="0" lang="pt-BR" sz="1400" b="0" i="0" u="none" strike="noStrike" cap="none" normalizeH="0" baseline="0" dirty="0">
                <a:ln>
                  <a:noFill/>
                </a:ln>
                <a:solidFill>
                  <a:schemeClr val="tx1"/>
                </a:solidFill>
                <a:effectLst/>
                <a:cs typeface="Arial" panose="020B0604020202020204" pitchFamily="34" charset="0"/>
              </a:rPr>
              <a:t>Me </a:t>
            </a:r>
            <a:r>
              <a:rPr kumimoji="0" lang="pt-BR" sz="1400" b="0" i="0" u="none" strike="noStrike" cap="none" normalizeH="0" baseline="0" dirty="0" err="1">
                <a:ln>
                  <a:noFill/>
                </a:ln>
                <a:solidFill>
                  <a:schemeClr val="tx1"/>
                </a:solidFill>
                <a:effectLst/>
                <a:cs typeface="Arial" panose="020B0604020202020204" pitchFamily="34" charset="0"/>
              </a:rPr>
              <a:t>llamo</a:t>
            </a:r>
            <a:r>
              <a:rPr kumimoji="0" lang="pt-BR" sz="1400" b="0" i="0" u="none" strike="noStrike" cap="none" normalizeH="0" baseline="0" dirty="0">
                <a:ln>
                  <a:noFill/>
                </a:ln>
                <a:solidFill>
                  <a:schemeClr val="tx1"/>
                </a:solidFill>
                <a:effectLst/>
                <a:cs typeface="Arial" panose="020B0604020202020204" pitchFamily="34" charset="0"/>
              </a:rPr>
              <a:t> Alejandro. </a:t>
            </a:r>
            <a:r>
              <a:rPr kumimoji="0" lang="pt-BR" sz="1400" b="0" i="0" u="none" strike="noStrike" cap="none" normalizeH="0" baseline="0" dirty="0" err="1">
                <a:ln>
                  <a:noFill/>
                </a:ln>
                <a:solidFill>
                  <a:schemeClr val="tx1"/>
                </a:solidFill>
                <a:effectLst/>
                <a:cs typeface="Arial" panose="020B0604020202020204" pitchFamily="34" charset="0"/>
              </a:rPr>
              <a:t>Yo</a:t>
            </a:r>
            <a:r>
              <a:rPr kumimoji="0" lang="pt-BR" sz="1400" b="0" i="0" u="none" strike="noStrike" cap="none" normalizeH="0" baseline="0" dirty="0">
                <a:ln>
                  <a:noFill/>
                </a:ln>
                <a:solidFill>
                  <a:schemeClr val="tx1"/>
                </a:solidFill>
                <a:effectLst/>
                <a:cs typeface="Arial" panose="020B0604020202020204" pitchFamily="34" charset="0"/>
              </a:rPr>
              <a:t> (TENER)1………….....…. </a:t>
            </a:r>
            <a:r>
              <a:rPr kumimoji="0" lang="pt-BR" sz="1400" b="0" i="0" u="none" strike="noStrike" cap="none" normalizeH="0" baseline="0" dirty="0" err="1">
                <a:ln>
                  <a:noFill/>
                </a:ln>
                <a:solidFill>
                  <a:schemeClr val="tx1"/>
                </a:solidFill>
                <a:effectLst/>
                <a:cs typeface="Arial" panose="020B0604020202020204" pitchFamily="34" charset="0"/>
              </a:rPr>
              <a:t>veintiocho</a:t>
            </a:r>
            <a:r>
              <a:rPr kumimoji="0" lang="pt-BR" sz="1400" b="0" i="0" u="none" strike="noStrike" cap="none" normalizeH="0" baseline="0" dirty="0">
                <a:ln>
                  <a:noFill/>
                </a:ln>
                <a:solidFill>
                  <a:schemeClr val="tx1"/>
                </a:solidFill>
                <a:effectLst/>
                <a:cs typeface="Arial" panose="020B0604020202020204" pitchFamily="34" charset="0"/>
              </a:rPr>
              <a:t> </a:t>
            </a:r>
            <a:r>
              <a:rPr kumimoji="0" lang="pt-BR" sz="1400" b="0" i="0" u="none" strike="noStrike" cap="none" normalizeH="0" baseline="0" dirty="0" err="1">
                <a:ln>
                  <a:noFill/>
                </a:ln>
                <a:solidFill>
                  <a:schemeClr val="tx1"/>
                </a:solidFill>
                <a:effectLst/>
                <a:cs typeface="Arial" panose="020B0604020202020204" pitchFamily="34" charset="0"/>
              </a:rPr>
              <a:t>años</a:t>
            </a:r>
            <a:r>
              <a:rPr kumimoji="0" lang="pt-BR" sz="1400" b="0" i="0" u="none" strike="noStrike" cap="none" normalizeH="0" baseline="0" dirty="0">
                <a:ln>
                  <a:noFill/>
                </a:ln>
                <a:solidFill>
                  <a:schemeClr val="tx1"/>
                </a:solidFill>
                <a:effectLst/>
                <a:cs typeface="Arial" panose="020B0604020202020204" pitchFamily="34" charset="0"/>
              </a:rPr>
              <a:t> y (VIVIR)2………….....…. </a:t>
            </a:r>
            <a:r>
              <a:rPr kumimoji="0" lang="pt-BR" sz="1400" b="0" i="0" u="none" strike="noStrike" cap="none" normalizeH="0" baseline="0" dirty="0" err="1">
                <a:ln>
                  <a:noFill/>
                </a:ln>
                <a:solidFill>
                  <a:schemeClr val="tx1"/>
                </a:solidFill>
                <a:effectLst/>
                <a:cs typeface="Arial" panose="020B0604020202020204" pitchFamily="34" charset="0"/>
              </a:rPr>
              <a:t>en</a:t>
            </a:r>
            <a:r>
              <a:rPr kumimoji="0" lang="pt-BR" sz="1400" b="0" i="0" u="none" strike="noStrike" cap="none" normalizeH="0" baseline="0" dirty="0">
                <a:ln>
                  <a:noFill/>
                </a:ln>
                <a:solidFill>
                  <a:schemeClr val="tx1"/>
                </a:solidFill>
                <a:effectLst/>
                <a:cs typeface="Arial" panose="020B0604020202020204" pitchFamily="34" charset="0"/>
              </a:rPr>
              <a:t> Valencia. (SER)3………….....…. dentista y (TRABAJAR)4…....….......…. </a:t>
            </a:r>
            <a:r>
              <a:rPr kumimoji="0" lang="pt-BR" sz="1400" b="0" i="0" u="none" strike="noStrike" cap="none" normalizeH="0" baseline="0" dirty="0" err="1">
                <a:ln>
                  <a:noFill/>
                </a:ln>
                <a:solidFill>
                  <a:schemeClr val="tx1"/>
                </a:solidFill>
                <a:effectLst/>
                <a:cs typeface="Arial" panose="020B0604020202020204" pitchFamily="34" charset="0"/>
              </a:rPr>
              <a:t>en</a:t>
            </a:r>
            <a:r>
              <a:rPr kumimoji="0" lang="pt-BR" sz="1400" b="0" i="0" u="none" strike="noStrike" cap="none" normalizeH="0" baseline="0" dirty="0">
                <a:ln>
                  <a:noFill/>
                </a:ln>
                <a:solidFill>
                  <a:schemeClr val="tx1"/>
                </a:solidFill>
                <a:effectLst/>
                <a:cs typeface="Arial" panose="020B0604020202020204" pitchFamily="34" charset="0"/>
              </a:rPr>
              <a:t> </a:t>
            </a:r>
            <a:r>
              <a:rPr kumimoji="0" lang="pt-BR" sz="1400" b="0" i="0" u="none" strike="noStrike" cap="none" normalizeH="0" baseline="0" dirty="0" err="1">
                <a:ln>
                  <a:noFill/>
                </a:ln>
                <a:solidFill>
                  <a:schemeClr val="tx1"/>
                </a:solidFill>
                <a:effectLst/>
                <a:cs typeface="Arial" panose="020B0604020202020204" pitchFamily="34" charset="0"/>
              </a:rPr>
              <a:t>un</a:t>
            </a:r>
            <a:r>
              <a:rPr kumimoji="0" lang="pt-BR" sz="1400" b="0" i="0" u="none" strike="noStrike" cap="none" normalizeH="0" baseline="0" dirty="0">
                <a:ln>
                  <a:noFill/>
                </a:ln>
                <a:solidFill>
                  <a:schemeClr val="tx1"/>
                </a:solidFill>
                <a:effectLst/>
                <a:cs typeface="Arial" panose="020B0604020202020204" pitchFamily="34" charset="0"/>
              </a:rPr>
              <a:t> hospital. Cada </a:t>
            </a:r>
            <a:r>
              <a:rPr kumimoji="0" lang="pt-BR" sz="1400" b="0" i="0" u="none" strike="noStrike" cap="none" normalizeH="0" baseline="0" dirty="0" err="1">
                <a:ln>
                  <a:noFill/>
                </a:ln>
                <a:solidFill>
                  <a:schemeClr val="tx1"/>
                </a:solidFill>
                <a:effectLst/>
                <a:cs typeface="Arial" panose="020B0604020202020204" pitchFamily="34" charset="0"/>
              </a:rPr>
              <a:t>día</a:t>
            </a:r>
            <a:r>
              <a:rPr kumimoji="0" lang="pt-BR" sz="1400" b="0" i="0" u="none" strike="noStrike" cap="none" normalizeH="0" baseline="0" dirty="0">
                <a:ln>
                  <a:noFill/>
                </a:ln>
                <a:solidFill>
                  <a:schemeClr val="tx1"/>
                </a:solidFill>
                <a:effectLst/>
                <a:cs typeface="Arial" panose="020B0604020202020204" pitchFamily="34" charset="0"/>
              </a:rPr>
              <a:t> (TRABAJAR)5………….....…. seis horas, y </a:t>
            </a:r>
            <a:r>
              <a:rPr kumimoji="0" lang="pt-BR" sz="1400" b="0" i="0" u="none" strike="noStrike" cap="none" normalizeH="0" baseline="0" dirty="0" err="1">
                <a:ln>
                  <a:noFill/>
                </a:ln>
                <a:solidFill>
                  <a:schemeClr val="tx1"/>
                </a:solidFill>
                <a:effectLst/>
                <a:cs typeface="Arial" panose="020B0604020202020204" pitchFamily="34" charset="0"/>
              </a:rPr>
              <a:t>después</a:t>
            </a:r>
            <a:r>
              <a:rPr kumimoji="0" lang="pt-BR" sz="1400" b="0" i="0" u="none" strike="noStrike" cap="none" normalizeH="0" baseline="0" dirty="0">
                <a:ln>
                  <a:noFill/>
                </a:ln>
                <a:solidFill>
                  <a:schemeClr val="tx1"/>
                </a:solidFill>
                <a:effectLst/>
                <a:cs typeface="Arial" panose="020B0604020202020204" pitchFamily="34" charset="0"/>
              </a:rPr>
              <a:t> (ESTUDIAR) 6………….....…. </a:t>
            </a:r>
            <a:r>
              <a:rPr kumimoji="0" lang="pt-BR" sz="1400" b="0" i="0" u="none" strike="noStrike" cap="none" normalizeH="0" baseline="0" dirty="0" err="1">
                <a:ln>
                  <a:noFill/>
                </a:ln>
                <a:solidFill>
                  <a:schemeClr val="tx1"/>
                </a:solidFill>
                <a:effectLst/>
                <a:cs typeface="Arial" panose="020B0604020202020204" pitchFamily="34" charset="0"/>
              </a:rPr>
              <a:t>francés</a:t>
            </a:r>
            <a:r>
              <a:rPr kumimoji="0" lang="pt-BR" sz="1400" b="0" i="0" u="none" strike="noStrike" cap="none" normalizeH="0" baseline="0" dirty="0">
                <a:ln>
                  <a:noFill/>
                </a:ln>
                <a:solidFill>
                  <a:schemeClr val="tx1"/>
                </a:solidFill>
                <a:effectLst/>
                <a:cs typeface="Arial" panose="020B0604020202020204" pitchFamily="34" charset="0"/>
              </a:rPr>
              <a:t> </a:t>
            </a:r>
            <a:r>
              <a:rPr kumimoji="0" lang="pt-BR" sz="1400" b="0" i="0" u="none" strike="noStrike" cap="none" normalizeH="0" baseline="0" dirty="0" err="1">
                <a:ln>
                  <a:noFill/>
                </a:ln>
                <a:solidFill>
                  <a:schemeClr val="tx1"/>
                </a:solidFill>
                <a:effectLst/>
                <a:cs typeface="Arial" panose="020B0604020202020204" pitchFamily="34" charset="0"/>
              </a:rPr>
              <a:t>en</a:t>
            </a:r>
            <a:r>
              <a:rPr kumimoji="0" lang="pt-BR" sz="1400" b="0" i="0" u="none" strike="noStrike" cap="none" normalizeH="0" baseline="0" dirty="0">
                <a:ln>
                  <a:noFill/>
                </a:ln>
                <a:solidFill>
                  <a:schemeClr val="tx1"/>
                </a:solidFill>
                <a:effectLst/>
                <a:cs typeface="Arial" panose="020B0604020202020204" pitchFamily="34" charset="0"/>
              </a:rPr>
              <a:t> una </a:t>
            </a:r>
            <a:r>
              <a:rPr kumimoji="0" lang="pt-BR" sz="1400" b="0" i="0" u="none" strike="noStrike" cap="none" normalizeH="0" baseline="0" dirty="0" err="1">
                <a:ln>
                  <a:noFill/>
                </a:ln>
                <a:solidFill>
                  <a:schemeClr val="tx1"/>
                </a:solidFill>
                <a:effectLst/>
                <a:cs typeface="Arial" panose="020B0604020202020204" pitchFamily="34" charset="0"/>
              </a:rPr>
              <a:t>escuela</a:t>
            </a:r>
            <a:r>
              <a:rPr kumimoji="0" lang="pt-BR" sz="1400" b="0" i="0" u="none" strike="noStrike" cap="none" normalizeH="0" baseline="0" dirty="0">
                <a:ln>
                  <a:noFill/>
                </a:ln>
                <a:solidFill>
                  <a:schemeClr val="tx1"/>
                </a:solidFill>
                <a:effectLst/>
                <a:cs typeface="Arial" panose="020B0604020202020204" pitchFamily="34" charset="0"/>
              </a:rPr>
              <a:t> de idiomas. </a:t>
            </a:r>
            <a:r>
              <a:rPr kumimoji="0" lang="pt-BR" sz="1400" b="0" i="0" u="none" strike="noStrike" cap="none" normalizeH="0" baseline="0" dirty="0" err="1">
                <a:ln>
                  <a:noFill/>
                </a:ln>
                <a:solidFill>
                  <a:schemeClr val="tx1"/>
                </a:solidFill>
                <a:effectLst/>
                <a:cs typeface="Arial" panose="020B0604020202020204" pitchFamily="34" charset="0"/>
              </a:rPr>
              <a:t>Yo</a:t>
            </a:r>
            <a:r>
              <a:rPr kumimoji="0" lang="pt-BR" sz="1400" b="0" i="0" u="none" strike="noStrike" cap="none" normalizeH="0" baseline="0" dirty="0">
                <a:ln>
                  <a:noFill/>
                </a:ln>
                <a:solidFill>
                  <a:schemeClr val="tx1"/>
                </a:solidFill>
                <a:effectLst/>
                <a:cs typeface="Arial" panose="020B0604020202020204" pitchFamily="34" charset="0"/>
              </a:rPr>
              <a:t> (HABLAR)7………….....…. </a:t>
            </a:r>
            <a:r>
              <a:rPr kumimoji="0" lang="pt-BR" sz="1400" b="0" i="0" u="none" strike="noStrike" cap="none" normalizeH="0" baseline="0" dirty="0" err="1">
                <a:ln>
                  <a:noFill/>
                </a:ln>
                <a:solidFill>
                  <a:schemeClr val="tx1"/>
                </a:solidFill>
                <a:effectLst/>
                <a:cs typeface="Arial" panose="020B0604020202020204" pitchFamily="34" charset="0"/>
              </a:rPr>
              <a:t>inglés</a:t>
            </a:r>
            <a:r>
              <a:rPr kumimoji="0" lang="pt-BR" sz="1400" b="0" i="0" u="none" strike="noStrike" cap="none" normalizeH="0" baseline="0" dirty="0">
                <a:ln>
                  <a:noFill/>
                </a:ln>
                <a:solidFill>
                  <a:schemeClr val="tx1"/>
                </a:solidFill>
                <a:effectLst/>
                <a:cs typeface="Arial" panose="020B0604020202020204" pitchFamily="34" charset="0"/>
              </a:rPr>
              <a:t> y </a:t>
            </a:r>
            <a:r>
              <a:rPr kumimoji="0" lang="pt-BR" sz="1400" b="0" i="0" u="none" strike="noStrike" cap="none" normalizeH="0" baseline="0" dirty="0" err="1">
                <a:ln>
                  <a:noFill/>
                </a:ln>
                <a:solidFill>
                  <a:schemeClr val="tx1"/>
                </a:solidFill>
                <a:effectLst/>
                <a:cs typeface="Arial" panose="020B0604020202020204" pitchFamily="34" charset="0"/>
              </a:rPr>
              <a:t>alemán</a:t>
            </a:r>
            <a:r>
              <a:rPr kumimoji="0" lang="pt-BR" sz="1400" b="0" i="0" u="none" strike="noStrike" cap="none" normalizeH="0" baseline="0" dirty="0">
                <a:ln>
                  <a:noFill/>
                </a:ln>
                <a:solidFill>
                  <a:schemeClr val="tx1"/>
                </a:solidFill>
                <a:effectLst/>
                <a:cs typeface="Arial" panose="020B0604020202020204" pitchFamily="34" charset="0"/>
              </a:rPr>
              <a:t> </a:t>
            </a:r>
            <a:r>
              <a:rPr kumimoji="0" lang="pt-BR" sz="1400" b="0" i="0" u="none" strike="noStrike" cap="none" normalizeH="0" baseline="0" dirty="0" err="1">
                <a:ln>
                  <a:noFill/>
                </a:ln>
                <a:solidFill>
                  <a:schemeClr val="tx1"/>
                </a:solidFill>
                <a:effectLst/>
                <a:cs typeface="Arial" panose="020B0604020202020204" pitchFamily="34" charset="0"/>
              </a:rPr>
              <a:t>perfectamente</a:t>
            </a:r>
            <a:r>
              <a:rPr kumimoji="0" lang="pt-BR" sz="1400" b="0" i="0" u="none" strike="noStrike" cap="none" normalizeH="0" baseline="0" dirty="0">
                <a:ln>
                  <a:noFill/>
                </a:ln>
                <a:solidFill>
                  <a:schemeClr val="tx1"/>
                </a:solidFill>
                <a:effectLst/>
                <a:cs typeface="Arial" panose="020B0604020202020204" pitchFamily="34" charset="0"/>
              </a:rPr>
              <a:t>, pero (NECESITAR)8………….....…. </a:t>
            </a:r>
            <a:r>
              <a:rPr kumimoji="0" lang="pt-BR" sz="1400" b="0" i="0" u="none" strike="noStrike" cap="none" normalizeH="0" baseline="0" dirty="0" err="1">
                <a:ln>
                  <a:noFill/>
                </a:ln>
                <a:solidFill>
                  <a:schemeClr val="tx1"/>
                </a:solidFill>
                <a:effectLst/>
                <a:cs typeface="Arial" panose="020B0604020202020204" pitchFamily="34" charset="0"/>
              </a:rPr>
              <a:t>también</a:t>
            </a:r>
            <a:r>
              <a:rPr kumimoji="0" lang="pt-BR" sz="1400" b="0" i="0" u="none" strike="noStrike" cap="none" normalizeH="0" baseline="0" dirty="0">
                <a:ln>
                  <a:noFill/>
                </a:ln>
                <a:solidFill>
                  <a:schemeClr val="tx1"/>
                </a:solidFill>
                <a:effectLst/>
                <a:cs typeface="Arial" panose="020B0604020202020204" pitchFamily="34" charset="0"/>
              </a:rPr>
              <a:t> aprender </a:t>
            </a:r>
            <a:r>
              <a:rPr kumimoji="0" lang="pt-BR" sz="1400" b="0" i="0" u="none" strike="noStrike" cap="none" normalizeH="0" baseline="0" dirty="0" err="1">
                <a:ln>
                  <a:noFill/>
                </a:ln>
                <a:solidFill>
                  <a:schemeClr val="tx1"/>
                </a:solidFill>
                <a:effectLst/>
                <a:cs typeface="Arial" panose="020B0604020202020204" pitchFamily="34" charset="0"/>
              </a:rPr>
              <a:t>francés</a:t>
            </a:r>
            <a:r>
              <a:rPr kumimoji="0" lang="pt-BR" sz="1400" b="0" i="0" u="none" strike="noStrike" cap="none" normalizeH="0" baseline="0" dirty="0">
                <a:ln>
                  <a:noFill/>
                </a:ln>
                <a:solidFill>
                  <a:schemeClr val="tx1"/>
                </a:solidFill>
                <a:effectLst/>
                <a:cs typeface="Arial" panose="020B0604020202020204" pitchFamily="34" charset="0"/>
              </a:rPr>
              <a:t>, porque (TENER)9………….....…. </a:t>
            </a:r>
            <a:r>
              <a:rPr kumimoji="0" lang="pt-BR" sz="1400" b="0" i="0" u="none" strike="noStrike" cap="none" normalizeH="0" baseline="0" dirty="0" err="1">
                <a:ln>
                  <a:noFill/>
                </a:ln>
                <a:solidFill>
                  <a:schemeClr val="tx1"/>
                </a:solidFill>
                <a:effectLst/>
                <a:cs typeface="Arial" panose="020B0604020202020204" pitchFamily="34" charset="0"/>
              </a:rPr>
              <a:t>muchos</a:t>
            </a:r>
            <a:r>
              <a:rPr kumimoji="0" lang="pt-BR" sz="1400" b="0" i="0" u="none" strike="noStrike" cap="none" normalizeH="0" baseline="0" dirty="0">
                <a:ln>
                  <a:noFill/>
                </a:ln>
                <a:solidFill>
                  <a:schemeClr val="tx1"/>
                </a:solidFill>
                <a:effectLst/>
                <a:cs typeface="Arial" panose="020B0604020202020204" pitchFamily="34" charset="0"/>
              </a:rPr>
              <a:t> pacientes franceses. </a:t>
            </a:r>
            <a:endParaRPr kumimoji="0" lang="pt-BR" sz="1400" b="0" i="0" u="none" strike="noStrike" cap="none" normalizeH="0" baseline="0" dirty="0">
              <a:ln>
                <a:noFill/>
              </a:ln>
              <a:solidFill>
                <a:schemeClr val="tx1"/>
              </a:solidFill>
              <a:effectLst/>
            </a:endParaRPr>
          </a:p>
          <a:p>
            <a:pPr marL="0" marR="0" lvl="0" indent="449263" algn="just" defTabSz="914400" rtl="0" eaLnBrk="0" fontAlgn="base" latinLnBrk="0" hangingPunct="0">
              <a:lnSpc>
                <a:spcPct val="150000"/>
              </a:lnSpc>
              <a:spcBef>
                <a:spcPct val="0"/>
              </a:spcBef>
              <a:spcAft>
                <a:spcPct val="0"/>
              </a:spcAft>
              <a:buClrTx/>
              <a:buSzTx/>
              <a:buFontTx/>
              <a:buNone/>
              <a:tabLst/>
            </a:pPr>
            <a:r>
              <a:rPr kumimoji="0" lang="pt-BR" sz="1400" b="0" i="0" u="none" strike="noStrike" cap="none" normalizeH="0" baseline="0" dirty="0" err="1">
                <a:ln>
                  <a:noFill/>
                </a:ln>
                <a:solidFill>
                  <a:schemeClr val="tx1"/>
                </a:solidFill>
                <a:effectLst/>
                <a:cs typeface="Arial" panose="020B0604020202020204" pitchFamily="34" charset="0"/>
              </a:rPr>
              <a:t>Yo</a:t>
            </a:r>
            <a:r>
              <a:rPr kumimoji="0" lang="pt-BR" sz="1400" b="0" i="0" u="none" strike="noStrike" cap="none" normalizeH="0" baseline="0" dirty="0">
                <a:ln>
                  <a:noFill/>
                </a:ln>
                <a:solidFill>
                  <a:schemeClr val="tx1"/>
                </a:solidFill>
                <a:effectLst/>
                <a:cs typeface="Arial" panose="020B0604020202020204" pitchFamily="34" charset="0"/>
              </a:rPr>
              <a:t> (ESTAR)10………….....…. casado. Mi </a:t>
            </a:r>
            <a:r>
              <a:rPr kumimoji="0" lang="pt-BR" sz="1400" b="0" i="0" u="none" strike="noStrike" cap="none" normalizeH="0" baseline="0" dirty="0" err="1">
                <a:ln>
                  <a:noFill/>
                </a:ln>
                <a:solidFill>
                  <a:schemeClr val="tx1"/>
                </a:solidFill>
                <a:effectLst/>
                <a:cs typeface="Arial" panose="020B0604020202020204" pitchFamily="34" charset="0"/>
              </a:rPr>
              <a:t>mujer</a:t>
            </a:r>
            <a:r>
              <a:rPr kumimoji="0" lang="pt-BR" sz="1400" b="0" i="0" u="none" strike="noStrike" cap="none" normalizeH="0" baseline="0" dirty="0">
                <a:ln>
                  <a:noFill/>
                </a:ln>
                <a:solidFill>
                  <a:schemeClr val="tx1"/>
                </a:solidFill>
                <a:effectLst/>
                <a:cs typeface="Arial" panose="020B0604020202020204" pitchFamily="34" charset="0"/>
              </a:rPr>
              <a:t> (LLAMARSE)11………….....…. Cristina y (TENER)12………….....…. </a:t>
            </a:r>
            <a:r>
              <a:rPr kumimoji="0" lang="pt-BR" sz="1400" b="0" i="0" u="none" strike="noStrike" cap="none" normalizeH="0" baseline="0" dirty="0" err="1">
                <a:ln>
                  <a:noFill/>
                </a:ln>
                <a:solidFill>
                  <a:schemeClr val="tx1"/>
                </a:solidFill>
                <a:effectLst/>
                <a:cs typeface="Arial" panose="020B0604020202020204" pitchFamily="34" charset="0"/>
              </a:rPr>
              <a:t>veintisiete</a:t>
            </a:r>
            <a:r>
              <a:rPr kumimoji="0" lang="pt-BR" sz="1400" b="0" i="0" u="none" strike="noStrike" cap="none" normalizeH="0" baseline="0" dirty="0">
                <a:ln>
                  <a:noFill/>
                </a:ln>
                <a:solidFill>
                  <a:schemeClr val="tx1"/>
                </a:solidFill>
                <a:effectLst/>
                <a:cs typeface="Arial" panose="020B0604020202020204" pitchFamily="34" charset="0"/>
              </a:rPr>
              <a:t> </a:t>
            </a:r>
            <a:r>
              <a:rPr kumimoji="0" lang="pt-BR" sz="1400" b="0" i="0" u="none" strike="noStrike" cap="none" normalizeH="0" baseline="0" dirty="0" err="1">
                <a:ln>
                  <a:noFill/>
                </a:ln>
                <a:solidFill>
                  <a:schemeClr val="tx1"/>
                </a:solidFill>
                <a:effectLst/>
                <a:cs typeface="Arial" panose="020B0604020202020204" pitchFamily="34" charset="0"/>
              </a:rPr>
              <a:t>años</a:t>
            </a:r>
            <a:r>
              <a:rPr kumimoji="0" lang="pt-BR" sz="1400" b="0" i="0" u="none" strike="noStrike" cap="none" normalizeH="0" baseline="0" dirty="0">
                <a:ln>
                  <a:noFill/>
                </a:ln>
                <a:solidFill>
                  <a:schemeClr val="tx1"/>
                </a:solidFill>
                <a:effectLst/>
                <a:cs typeface="Arial" panose="020B0604020202020204" pitchFamily="34" charset="0"/>
              </a:rPr>
              <a:t>, uno menos que </a:t>
            </a:r>
            <a:r>
              <a:rPr kumimoji="0" lang="pt-BR" sz="1400" b="0" i="0" u="none" strike="noStrike" cap="none" normalizeH="0" baseline="0" dirty="0" err="1">
                <a:ln>
                  <a:noFill/>
                </a:ln>
                <a:solidFill>
                  <a:schemeClr val="tx1"/>
                </a:solidFill>
                <a:effectLst/>
                <a:cs typeface="Arial" panose="020B0604020202020204" pitchFamily="34" charset="0"/>
              </a:rPr>
              <a:t>yo</a:t>
            </a:r>
            <a:r>
              <a:rPr kumimoji="0" lang="pt-BR" sz="1400" b="0" i="0" u="none" strike="noStrike" cap="none" normalizeH="0" baseline="0" dirty="0">
                <a:ln>
                  <a:noFill/>
                </a:ln>
                <a:solidFill>
                  <a:schemeClr val="tx1"/>
                </a:solidFill>
                <a:effectLst/>
                <a:cs typeface="Arial" panose="020B0604020202020204" pitchFamily="34" charset="0"/>
              </a:rPr>
              <a:t>.  Ella (SER)13………….....…. </a:t>
            </a:r>
            <a:r>
              <a:rPr kumimoji="0" lang="pt-BR" sz="1400" b="0" i="0" u="none" strike="noStrike" cap="none" normalizeH="0" baseline="0" dirty="0" err="1">
                <a:ln>
                  <a:noFill/>
                </a:ln>
                <a:solidFill>
                  <a:schemeClr val="tx1"/>
                </a:solidFill>
                <a:effectLst/>
                <a:cs typeface="Arial" panose="020B0604020202020204" pitchFamily="34" charset="0"/>
              </a:rPr>
              <a:t>profesora</a:t>
            </a:r>
            <a:r>
              <a:rPr kumimoji="0" lang="pt-BR" sz="1400" b="0" i="0" u="none" strike="noStrike" cap="none" normalizeH="0" baseline="0" dirty="0">
                <a:ln>
                  <a:noFill/>
                </a:ln>
                <a:solidFill>
                  <a:schemeClr val="tx1"/>
                </a:solidFill>
                <a:effectLst/>
                <a:cs typeface="Arial" panose="020B0604020202020204" pitchFamily="34" charset="0"/>
              </a:rPr>
              <a:t> de matemáticas.  Es </a:t>
            </a:r>
            <a:r>
              <a:rPr kumimoji="0" lang="pt-BR" sz="1400" b="0" i="0" u="none" strike="noStrike" cap="none" normalizeH="0" baseline="0" dirty="0" err="1">
                <a:ln>
                  <a:noFill/>
                </a:ln>
                <a:solidFill>
                  <a:schemeClr val="tx1"/>
                </a:solidFill>
                <a:effectLst/>
                <a:cs typeface="Arial" panose="020B0604020202020204" pitchFamily="34" charset="0"/>
              </a:rPr>
              <a:t>muy</a:t>
            </a:r>
            <a:r>
              <a:rPr kumimoji="0" lang="pt-BR" sz="1400" b="0" i="0" u="none" strike="noStrike" cap="none" normalizeH="0" baseline="0" dirty="0">
                <a:ln>
                  <a:noFill/>
                </a:ln>
                <a:solidFill>
                  <a:schemeClr val="tx1"/>
                </a:solidFill>
                <a:effectLst/>
                <a:cs typeface="Arial" panose="020B0604020202020204" pitchFamily="34" charset="0"/>
              </a:rPr>
              <a:t> </a:t>
            </a:r>
            <a:r>
              <a:rPr kumimoji="0" lang="pt-BR" sz="1400" b="0" i="0" u="none" strike="noStrike" cap="none" normalizeH="0" baseline="0" dirty="0" err="1">
                <a:ln>
                  <a:noFill/>
                </a:ln>
                <a:solidFill>
                  <a:schemeClr val="tx1"/>
                </a:solidFill>
                <a:effectLst/>
                <a:cs typeface="Arial" panose="020B0604020202020204" pitchFamily="34" charset="0"/>
              </a:rPr>
              <a:t>deportista</a:t>
            </a:r>
            <a:r>
              <a:rPr kumimoji="0" lang="pt-BR" sz="1400" b="0" i="0" u="none" strike="noStrike" cap="none" normalizeH="0" baseline="0" dirty="0">
                <a:ln>
                  <a:noFill/>
                </a:ln>
                <a:solidFill>
                  <a:schemeClr val="tx1"/>
                </a:solidFill>
                <a:effectLst/>
                <a:cs typeface="Arial" panose="020B0604020202020204" pitchFamily="34" charset="0"/>
              </a:rPr>
              <a:t>: (JUGAR)14………….....…. al </a:t>
            </a:r>
            <a:r>
              <a:rPr kumimoji="0" lang="pt-BR" sz="1400" b="0" i="0" u="none" strike="noStrike" cap="none" normalizeH="0" baseline="0" dirty="0" err="1">
                <a:ln>
                  <a:noFill/>
                </a:ln>
                <a:solidFill>
                  <a:schemeClr val="tx1"/>
                </a:solidFill>
                <a:effectLst/>
                <a:cs typeface="Arial" panose="020B0604020202020204" pitchFamily="34" charset="0"/>
              </a:rPr>
              <a:t>tenis</a:t>
            </a:r>
            <a:r>
              <a:rPr kumimoji="0" lang="pt-BR" sz="1400" b="0" i="0" u="none" strike="noStrike" cap="none" normalizeH="0" baseline="0" dirty="0">
                <a:ln>
                  <a:noFill/>
                </a:ln>
                <a:solidFill>
                  <a:schemeClr val="tx1"/>
                </a:solidFill>
                <a:effectLst/>
                <a:cs typeface="Arial" panose="020B0604020202020204" pitchFamily="34" charset="0"/>
              </a:rPr>
              <a:t> dos </a:t>
            </a:r>
            <a:r>
              <a:rPr kumimoji="0" lang="pt-BR" sz="1400" b="0" i="0" u="none" strike="noStrike" cap="none" normalizeH="0" baseline="0" dirty="0" err="1">
                <a:ln>
                  <a:noFill/>
                </a:ln>
                <a:solidFill>
                  <a:schemeClr val="tx1"/>
                </a:solidFill>
                <a:effectLst/>
                <a:cs typeface="Arial" panose="020B0604020202020204" pitchFamily="34" charset="0"/>
              </a:rPr>
              <a:t>veces</a:t>
            </a:r>
            <a:r>
              <a:rPr kumimoji="0" lang="pt-BR" sz="1400" b="0" i="0" u="none" strike="noStrike" cap="none" normalizeH="0" baseline="0" dirty="0">
                <a:ln>
                  <a:noFill/>
                </a:ln>
                <a:solidFill>
                  <a:schemeClr val="tx1"/>
                </a:solidFill>
                <a:effectLst/>
                <a:cs typeface="Arial" panose="020B0604020202020204" pitchFamily="34" charset="0"/>
              </a:rPr>
              <a:t> por semana; </a:t>
            </a:r>
            <a:r>
              <a:rPr kumimoji="0" lang="pt-BR" sz="1400" b="0" i="0" u="none" strike="noStrike" cap="none" normalizeH="0" baseline="0" dirty="0" err="1">
                <a:ln>
                  <a:noFill/>
                </a:ln>
                <a:solidFill>
                  <a:schemeClr val="tx1"/>
                </a:solidFill>
                <a:effectLst/>
                <a:cs typeface="Arial" panose="020B0604020202020204" pitchFamily="34" charset="0"/>
              </a:rPr>
              <a:t>también</a:t>
            </a:r>
            <a:r>
              <a:rPr kumimoji="0" lang="pt-BR" sz="1400" b="0" i="0" u="none" strike="noStrike" cap="none" normalizeH="0" baseline="0" dirty="0">
                <a:ln>
                  <a:noFill/>
                </a:ln>
                <a:solidFill>
                  <a:schemeClr val="tx1"/>
                </a:solidFill>
                <a:effectLst/>
                <a:cs typeface="Arial" panose="020B0604020202020204" pitchFamily="34" charset="0"/>
              </a:rPr>
              <a:t> (HACER)15………….....…. </a:t>
            </a:r>
            <a:r>
              <a:rPr kumimoji="0" lang="pt-BR" sz="1400" b="0" i="0" u="none" strike="noStrike" cap="none" normalizeH="0" baseline="0" dirty="0" err="1">
                <a:ln>
                  <a:noFill/>
                </a:ln>
                <a:solidFill>
                  <a:schemeClr val="tx1"/>
                </a:solidFill>
                <a:effectLst/>
                <a:cs typeface="Arial" panose="020B0604020202020204" pitchFamily="34" charset="0"/>
              </a:rPr>
              <a:t>aeróbic</a:t>
            </a:r>
            <a:r>
              <a:rPr kumimoji="0" lang="pt-BR" sz="1400" b="0" i="0" u="none" strike="noStrike" cap="none" normalizeH="0" baseline="0" dirty="0">
                <a:ln>
                  <a:noFill/>
                </a:ln>
                <a:solidFill>
                  <a:schemeClr val="tx1"/>
                </a:solidFill>
                <a:effectLst/>
                <a:cs typeface="Arial" panose="020B0604020202020204" pitchFamily="34" charset="0"/>
              </a:rPr>
              <a:t>, etc. Ella no (FUMAR)16………….....…. y </a:t>
            </a:r>
            <a:r>
              <a:rPr kumimoji="0" lang="pt-BR" sz="1400" b="0" i="0" u="none" strike="noStrike" cap="none" normalizeH="0" baseline="0" dirty="0" err="1">
                <a:ln>
                  <a:noFill/>
                </a:ln>
                <a:solidFill>
                  <a:schemeClr val="tx1"/>
                </a:solidFill>
                <a:effectLst/>
                <a:cs typeface="Arial" panose="020B0604020202020204" pitchFamily="34" charset="0"/>
              </a:rPr>
              <a:t>sólo</a:t>
            </a:r>
            <a:r>
              <a:rPr kumimoji="0" lang="pt-BR" sz="1400" b="0" i="0" u="none" strike="noStrike" cap="none" normalizeH="0" baseline="0" dirty="0">
                <a:ln>
                  <a:noFill/>
                </a:ln>
                <a:solidFill>
                  <a:schemeClr val="tx1"/>
                </a:solidFill>
                <a:effectLst/>
                <a:cs typeface="Arial" panose="020B0604020202020204" pitchFamily="34" charset="0"/>
              </a:rPr>
              <a:t> (COMER)17………….....…. pescado, frutas y verduras.  No (BEBER)18………….....…. </a:t>
            </a:r>
            <a:r>
              <a:rPr kumimoji="0" lang="pt-BR" sz="1400" b="0" i="0" u="none" strike="noStrike" cap="none" normalizeH="0" baseline="0" dirty="0" err="1">
                <a:ln>
                  <a:noFill/>
                </a:ln>
                <a:solidFill>
                  <a:schemeClr val="tx1"/>
                </a:solidFill>
                <a:effectLst/>
                <a:cs typeface="Arial" panose="020B0604020202020204" pitchFamily="34" charset="0"/>
              </a:rPr>
              <a:t>alcohol</a:t>
            </a:r>
            <a:r>
              <a:rPr kumimoji="0" lang="pt-BR" sz="1400" b="0" i="0" u="none" strike="noStrike" cap="none" normalizeH="0" baseline="0" dirty="0">
                <a:ln>
                  <a:noFill/>
                </a:ln>
                <a:solidFill>
                  <a:schemeClr val="tx1"/>
                </a:solidFill>
                <a:effectLst/>
                <a:cs typeface="Arial" panose="020B0604020202020204" pitchFamily="34" charset="0"/>
              </a:rPr>
              <a:t> y (LEER)19………….....…. </a:t>
            </a:r>
            <a:r>
              <a:rPr kumimoji="0" lang="pt-BR" sz="1400" b="0" i="0" u="none" strike="noStrike" cap="none" normalizeH="0" baseline="0" dirty="0" err="1">
                <a:ln>
                  <a:noFill/>
                </a:ln>
                <a:solidFill>
                  <a:schemeClr val="tx1"/>
                </a:solidFill>
                <a:effectLst/>
                <a:cs typeface="Arial" panose="020B0604020202020204" pitchFamily="34" charset="0"/>
              </a:rPr>
              <a:t>muchas</a:t>
            </a:r>
            <a:r>
              <a:rPr kumimoji="0" lang="pt-BR" sz="1400" b="0" i="0" u="none" strike="noStrike" cap="none" normalizeH="0" baseline="0" dirty="0">
                <a:ln>
                  <a:noFill/>
                </a:ln>
                <a:solidFill>
                  <a:schemeClr val="tx1"/>
                </a:solidFill>
                <a:effectLst/>
                <a:cs typeface="Arial" panose="020B0604020202020204" pitchFamily="34" charset="0"/>
              </a:rPr>
              <a:t> revistas sobre </a:t>
            </a:r>
            <a:r>
              <a:rPr kumimoji="0" lang="pt-BR" sz="1400" b="0" i="0" u="none" strike="noStrike" cap="none" normalizeH="0" baseline="0" dirty="0" err="1">
                <a:ln>
                  <a:noFill/>
                </a:ln>
                <a:solidFill>
                  <a:schemeClr val="tx1"/>
                </a:solidFill>
                <a:effectLst/>
                <a:cs typeface="Arial" panose="020B0604020202020204" pitchFamily="34" charset="0"/>
              </a:rPr>
              <a:t>alimentación</a:t>
            </a:r>
            <a:r>
              <a:rPr kumimoji="0" lang="pt-BR" sz="1400" b="0" i="0" u="none" strike="noStrike" cap="none" normalizeH="0" baseline="0" dirty="0">
                <a:ln>
                  <a:noFill/>
                </a:ln>
                <a:solidFill>
                  <a:schemeClr val="tx1"/>
                </a:solidFill>
                <a:effectLst/>
                <a:cs typeface="Arial" panose="020B0604020202020204" pitchFamily="34" charset="0"/>
              </a:rPr>
              <a:t> y </a:t>
            </a:r>
            <a:r>
              <a:rPr kumimoji="0" lang="pt-BR" sz="1400" b="0" i="0" u="none" strike="noStrike" cap="none" normalizeH="0" baseline="0" dirty="0" err="1">
                <a:ln>
                  <a:noFill/>
                </a:ln>
                <a:solidFill>
                  <a:schemeClr val="tx1"/>
                </a:solidFill>
                <a:effectLst/>
                <a:cs typeface="Arial" panose="020B0604020202020204" pitchFamily="34" charset="0"/>
              </a:rPr>
              <a:t>salud</a:t>
            </a:r>
            <a:r>
              <a:rPr kumimoji="0" lang="pt-BR" sz="1400" b="0" i="0" u="none" strike="noStrike" cap="none" normalizeH="0" baseline="0" dirty="0">
                <a:ln>
                  <a:noFill/>
                </a:ln>
                <a:solidFill>
                  <a:schemeClr val="tx1"/>
                </a:solidFill>
                <a:effectLst/>
                <a:cs typeface="Arial" panose="020B0604020202020204" pitchFamily="34" charset="0"/>
              </a:rPr>
              <a:t>.</a:t>
            </a:r>
            <a:endParaRPr kumimoji="0" lang="pt-BR" sz="1400" b="0" i="0" u="none" strike="noStrike" cap="none" normalizeH="0" baseline="0" dirty="0">
              <a:ln>
                <a:noFill/>
              </a:ln>
              <a:solidFill>
                <a:schemeClr val="tx1"/>
              </a:solidFill>
              <a:effectLst/>
            </a:endParaRPr>
          </a:p>
          <a:p>
            <a:pPr marL="0" marR="0" lvl="0" indent="449263" algn="just" defTabSz="914400" rtl="0" eaLnBrk="0" fontAlgn="base" latinLnBrk="0" hangingPunct="0">
              <a:lnSpc>
                <a:spcPct val="150000"/>
              </a:lnSpc>
              <a:spcBef>
                <a:spcPct val="0"/>
              </a:spcBef>
              <a:spcAft>
                <a:spcPct val="0"/>
              </a:spcAft>
              <a:buClrTx/>
              <a:buSzTx/>
              <a:buFontTx/>
              <a:buNone/>
              <a:tabLst/>
            </a:pP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Nosotros</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(VIVIR)20………….....….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en</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un</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pequeño</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apartamento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en</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el</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centro de Valencia. (TENER)21………….....….. una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hija</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que (LLAMARSE)22………….....….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Lucía</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(TENER)23………….....…. dos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años</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Ella (IR)24………….....…. a una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guardería</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de 8.00h a 14.00h. Los fines de semana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Lucía</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(ESTAR)25………….....….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siempre</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con</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nosotros</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Cada sábado,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nosotros</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IR)26………….....….  al supermercado y (COMPRAR)27………….....…. comida y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productos</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para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la</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casa. Por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la</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noche</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(CENAR)28………….....….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con</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nuestros</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amigos y (TOMAR)29………….....…. una copa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en</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algún</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café de moda. Los domingos por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la</a:t>
            </a:r>
            <a:r>
              <a:rPr kumimoji="0" lang="pt-BR" sz="1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 </a:t>
            </a:r>
            <a:r>
              <a:rPr kumimoji="0" lang="pt-BR" sz="1400" b="0" i="0" u="none" strike="noStrike" cap="none" normalizeH="0" baseline="0" dirty="0" err="1">
                <a:ln>
                  <a:noFill/>
                </a:ln>
                <a:solidFill>
                  <a:schemeClr val="tx1"/>
                </a:solidFill>
                <a:effectLst/>
                <a:latin typeface="Verdana" panose="020B0604030504040204" pitchFamily="34" charset="0"/>
                <a:cs typeface="Arial" panose="020B0604020202020204" pitchFamily="34" charset="0"/>
              </a:rPr>
              <a:t>mañan</a:t>
            </a:r>
            <a:r>
              <a:rPr kumimoji="0" lang="pt-BR" sz="1400" b="0" i="0" u="none" strike="noStrike" cap="none" normalizeH="0" baseline="0" dirty="0">
                <a:ln>
                  <a:noFill/>
                </a:ln>
                <a:solidFill>
                  <a:schemeClr val="tx1"/>
                </a:solidFill>
                <a:effectLst/>
                <a:cs typeface="Arial" panose="020B0604020202020204" pitchFamily="34" charset="0"/>
              </a:rPr>
              <a:t>………….....…. a, (LIMPIAR)30………….....…. </a:t>
            </a:r>
            <a:r>
              <a:rPr kumimoji="0" lang="pt-BR" sz="1400" b="0" i="0" u="none" strike="noStrike" cap="none" normalizeH="0" baseline="0" dirty="0" err="1">
                <a:ln>
                  <a:noFill/>
                </a:ln>
                <a:solidFill>
                  <a:schemeClr val="tx1"/>
                </a:solidFill>
                <a:effectLst/>
                <a:cs typeface="Arial" panose="020B0604020202020204" pitchFamily="34" charset="0"/>
              </a:rPr>
              <a:t>el</a:t>
            </a:r>
            <a:r>
              <a:rPr kumimoji="0" lang="pt-BR" sz="1400" b="0" i="0" u="none" strike="noStrike" cap="none" normalizeH="0" baseline="0" dirty="0">
                <a:ln>
                  <a:noFill/>
                </a:ln>
                <a:solidFill>
                  <a:schemeClr val="tx1"/>
                </a:solidFill>
                <a:effectLst/>
                <a:cs typeface="Arial" panose="020B0604020202020204" pitchFamily="34" charset="0"/>
              </a:rPr>
              <a:t> apartamento y </a:t>
            </a:r>
            <a:r>
              <a:rPr kumimoji="0" lang="pt-BR" sz="1400" b="0" i="0" u="none" strike="noStrike" cap="none" normalizeH="0" baseline="0" dirty="0" err="1">
                <a:ln>
                  <a:noFill/>
                </a:ln>
                <a:solidFill>
                  <a:schemeClr val="tx1"/>
                </a:solidFill>
                <a:effectLst/>
                <a:cs typeface="Arial" panose="020B0604020202020204" pitchFamily="34" charset="0"/>
              </a:rPr>
              <a:t>después</a:t>
            </a:r>
            <a:r>
              <a:rPr kumimoji="0" lang="pt-BR" sz="1400" b="0" i="0" u="none" strike="noStrike" cap="none" normalizeH="0" baseline="0" dirty="0">
                <a:ln>
                  <a:noFill/>
                </a:ln>
                <a:solidFill>
                  <a:schemeClr val="tx1"/>
                </a:solidFill>
                <a:effectLst/>
                <a:cs typeface="Arial" panose="020B0604020202020204" pitchFamily="34" charset="0"/>
              </a:rPr>
              <a:t> (PASEAR)31…………….......</a:t>
            </a:r>
            <a:r>
              <a:rPr kumimoji="0" lang="pt-BR" sz="1400" b="0" i="0" u="none" strike="noStrike" cap="none" normalizeH="0" baseline="0" dirty="0" err="1">
                <a:ln>
                  <a:noFill/>
                </a:ln>
                <a:solidFill>
                  <a:schemeClr val="tx1"/>
                </a:solidFill>
                <a:effectLst/>
                <a:cs typeface="Arial" panose="020B0604020202020204" pitchFamily="34" charset="0"/>
              </a:rPr>
              <a:t>un</a:t>
            </a:r>
            <a:r>
              <a:rPr kumimoji="0" lang="pt-BR" sz="1400" b="0" i="0" u="none" strike="noStrike" cap="none" normalizeH="0" baseline="0" dirty="0">
                <a:ln>
                  <a:noFill/>
                </a:ln>
                <a:solidFill>
                  <a:schemeClr val="tx1"/>
                </a:solidFill>
                <a:effectLst/>
                <a:cs typeface="Arial" panose="020B0604020202020204" pitchFamily="34" charset="0"/>
              </a:rPr>
              <a:t> </a:t>
            </a:r>
            <a:r>
              <a:rPr kumimoji="0" lang="pt-BR" sz="1400" b="0" i="0" u="none" strike="noStrike" cap="none" normalizeH="0" baseline="0" dirty="0" err="1">
                <a:ln>
                  <a:noFill/>
                </a:ln>
                <a:solidFill>
                  <a:schemeClr val="tx1"/>
                </a:solidFill>
                <a:effectLst/>
                <a:cs typeface="Arial" panose="020B0604020202020204" pitchFamily="34" charset="0"/>
              </a:rPr>
              <a:t>poco</a:t>
            </a:r>
            <a:r>
              <a:rPr kumimoji="0" lang="pt-BR" sz="1400" b="0" i="0" u="none" strike="noStrike" cap="none" normalizeH="0" baseline="0" dirty="0">
                <a:ln>
                  <a:noFill/>
                </a:ln>
                <a:solidFill>
                  <a:schemeClr val="tx1"/>
                </a:solidFill>
                <a:effectLst/>
                <a:cs typeface="Arial" panose="020B0604020202020204" pitchFamily="34" charset="0"/>
              </a:rPr>
              <a:t>, (TOMAR)32………….....…. </a:t>
            </a:r>
            <a:r>
              <a:rPr kumimoji="0" lang="pt-BR" sz="1400" b="0" i="0" u="none" strike="noStrike" cap="none" normalizeH="0" baseline="0" dirty="0" err="1">
                <a:ln>
                  <a:noFill/>
                </a:ln>
                <a:solidFill>
                  <a:schemeClr val="tx1"/>
                </a:solidFill>
                <a:effectLst/>
                <a:cs typeface="Arial" panose="020B0604020202020204" pitchFamily="34" charset="0"/>
              </a:rPr>
              <a:t>un</a:t>
            </a:r>
            <a:r>
              <a:rPr kumimoji="0" lang="pt-BR" sz="1400" b="0" i="0" u="none" strike="noStrike" cap="none" normalizeH="0" baseline="0" dirty="0">
                <a:ln>
                  <a:noFill/>
                </a:ln>
                <a:solidFill>
                  <a:schemeClr val="tx1"/>
                </a:solidFill>
                <a:effectLst/>
                <a:cs typeface="Arial" panose="020B0604020202020204" pitchFamily="34" charset="0"/>
              </a:rPr>
              <a:t> aperitivo y (VISITAR)33………….....…. lugares </a:t>
            </a:r>
            <a:r>
              <a:rPr kumimoji="0" lang="pt-BR" sz="1400" b="0" i="0" u="none" strike="noStrike" cap="none" normalizeH="0" baseline="0" dirty="0" err="1">
                <a:ln>
                  <a:noFill/>
                </a:ln>
                <a:solidFill>
                  <a:schemeClr val="tx1"/>
                </a:solidFill>
                <a:effectLst/>
                <a:cs typeface="Arial" panose="020B0604020202020204" pitchFamily="34" charset="0"/>
              </a:rPr>
              <a:t>interesantes</a:t>
            </a:r>
            <a:r>
              <a:rPr kumimoji="0" lang="pt-BR" sz="1400" b="0" i="0" u="none" strike="noStrike" cap="none" normalizeH="0" baseline="0" dirty="0">
                <a:ln>
                  <a:noFill/>
                </a:ln>
                <a:solidFill>
                  <a:schemeClr val="tx1"/>
                </a:solidFill>
                <a:effectLst/>
                <a:cs typeface="Arial" panose="020B0604020202020204" pitchFamily="34" charset="0"/>
              </a:rPr>
              <a:t> de Valencia. Me </a:t>
            </a:r>
            <a:r>
              <a:rPr kumimoji="0" lang="pt-BR" sz="1400" b="0" i="0" u="none" strike="noStrike" cap="none" normalizeH="0" baseline="0" dirty="0" err="1">
                <a:ln>
                  <a:noFill/>
                </a:ln>
                <a:solidFill>
                  <a:schemeClr val="tx1"/>
                </a:solidFill>
                <a:effectLst/>
                <a:cs typeface="Arial" panose="020B0604020202020204" pitchFamily="34" charset="0"/>
              </a:rPr>
              <a:t>gusta</a:t>
            </a:r>
            <a:r>
              <a:rPr kumimoji="0" lang="pt-BR" sz="1400" b="0" i="0" u="none" strike="noStrike" cap="none" normalizeH="0" baseline="0" dirty="0">
                <a:ln>
                  <a:noFill/>
                </a:ln>
                <a:solidFill>
                  <a:schemeClr val="tx1"/>
                </a:solidFill>
                <a:effectLst/>
                <a:cs typeface="Arial" panose="020B0604020202020204" pitchFamily="34" charset="0"/>
              </a:rPr>
              <a:t> </a:t>
            </a:r>
            <a:r>
              <a:rPr kumimoji="0" lang="pt-BR" sz="1400" b="0" i="0" u="none" strike="noStrike" cap="none" normalizeH="0" baseline="0" dirty="0" err="1">
                <a:ln>
                  <a:noFill/>
                </a:ln>
                <a:solidFill>
                  <a:schemeClr val="tx1"/>
                </a:solidFill>
                <a:effectLst/>
                <a:cs typeface="Arial" panose="020B0604020202020204" pitchFamily="34" charset="0"/>
              </a:rPr>
              <a:t>mucho</a:t>
            </a:r>
            <a:r>
              <a:rPr kumimoji="0" lang="pt-BR" sz="1400" b="0" i="0" u="none" strike="noStrike" cap="none" normalizeH="0" baseline="0" dirty="0">
                <a:ln>
                  <a:noFill/>
                </a:ln>
                <a:solidFill>
                  <a:schemeClr val="tx1"/>
                </a:solidFill>
                <a:effectLst/>
                <a:cs typeface="Arial" panose="020B0604020202020204" pitchFamily="34" charset="0"/>
              </a:rPr>
              <a:t> </a:t>
            </a:r>
            <a:r>
              <a:rPr kumimoji="0" lang="pt-BR" sz="1400" b="0" i="0" u="none" strike="noStrike" cap="none" normalizeH="0" baseline="0" dirty="0" err="1">
                <a:ln>
                  <a:noFill/>
                </a:ln>
                <a:solidFill>
                  <a:schemeClr val="tx1"/>
                </a:solidFill>
                <a:effectLst/>
                <a:cs typeface="Arial" panose="020B0604020202020204" pitchFamily="34" charset="0"/>
              </a:rPr>
              <a:t>el</a:t>
            </a:r>
            <a:r>
              <a:rPr kumimoji="0" lang="pt-BR" sz="1400" b="0" i="0" u="none" strike="noStrike" cap="none" normalizeH="0" baseline="0" dirty="0">
                <a:ln>
                  <a:noFill/>
                </a:ln>
                <a:solidFill>
                  <a:schemeClr val="tx1"/>
                </a:solidFill>
                <a:effectLst/>
                <a:cs typeface="Arial" panose="020B0604020202020204" pitchFamily="34" charset="0"/>
              </a:rPr>
              <a:t> </a:t>
            </a:r>
            <a:r>
              <a:rPr kumimoji="0" lang="pt-BR" sz="1400" b="0" i="0" u="none" strike="noStrike" cap="none" normalizeH="0" baseline="0" dirty="0" err="1">
                <a:ln>
                  <a:noFill/>
                </a:ln>
                <a:solidFill>
                  <a:schemeClr val="tx1"/>
                </a:solidFill>
                <a:effectLst/>
                <a:cs typeface="Arial" panose="020B0604020202020204" pitchFamily="34" charset="0"/>
              </a:rPr>
              <a:t>nuevo</a:t>
            </a:r>
            <a:r>
              <a:rPr kumimoji="0" lang="pt-BR" sz="1400" b="0" i="0" u="none" strike="noStrike" cap="none" normalizeH="0" baseline="0" dirty="0">
                <a:ln>
                  <a:noFill/>
                </a:ln>
                <a:solidFill>
                  <a:schemeClr val="tx1"/>
                </a:solidFill>
                <a:effectLst/>
                <a:cs typeface="Arial" panose="020B0604020202020204" pitchFamily="34" charset="0"/>
              </a:rPr>
              <a:t> </a:t>
            </a:r>
            <a:r>
              <a:rPr kumimoji="0" lang="pt-BR" sz="1400" b="0" i="0" u="none" strike="noStrike" cap="none" normalizeH="0" baseline="0" dirty="0" err="1">
                <a:ln>
                  <a:noFill/>
                </a:ln>
                <a:solidFill>
                  <a:schemeClr val="tx1"/>
                </a:solidFill>
                <a:effectLst/>
                <a:cs typeface="Arial" panose="020B0604020202020204" pitchFamily="34" charset="0"/>
              </a:rPr>
              <a:t>Museo</a:t>
            </a:r>
            <a:r>
              <a:rPr kumimoji="0" lang="pt-BR" sz="1400" b="0" i="0" u="none" strike="noStrike" cap="none" normalizeH="0" baseline="0" dirty="0">
                <a:ln>
                  <a:noFill/>
                </a:ln>
                <a:solidFill>
                  <a:schemeClr val="tx1"/>
                </a:solidFill>
                <a:effectLst/>
                <a:cs typeface="Arial" panose="020B0604020202020204" pitchFamily="34" charset="0"/>
              </a:rPr>
              <a:t> de Arte Moderno;  (TENER)34………….....…. </a:t>
            </a:r>
            <a:r>
              <a:rPr kumimoji="0" lang="pt-BR" sz="1400" b="0" i="0" u="none" strike="noStrike" cap="none" normalizeH="0" baseline="0" dirty="0" err="1">
                <a:ln>
                  <a:noFill/>
                </a:ln>
                <a:solidFill>
                  <a:schemeClr val="tx1"/>
                </a:solidFill>
                <a:effectLst/>
                <a:cs typeface="Arial" panose="020B0604020202020204" pitchFamily="34" charset="0"/>
              </a:rPr>
              <a:t>cuadros</a:t>
            </a:r>
            <a:r>
              <a:rPr kumimoji="0" lang="pt-BR" sz="1400" b="0" i="0" u="none" strike="noStrike" cap="none" normalizeH="0" baseline="0" dirty="0">
                <a:ln>
                  <a:noFill/>
                </a:ln>
                <a:solidFill>
                  <a:schemeClr val="tx1"/>
                </a:solidFill>
                <a:effectLst/>
                <a:cs typeface="Arial" panose="020B0604020202020204" pitchFamily="34" charset="0"/>
              </a:rPr>
              <a:t> de pintores famosos: Picasso, Dalí, etc.</a:t>
            </a:r>
          </a:p>
          <a:p>
            <a:pPr marL="0" marR="0" lvl="0" indent="449263" algn="just" defTabSz="914400" rtl="0" eaLnBrk="0" fontAlgn="base" latinLnBrk="0" hangingPunct="0">
              <a:lnSpc>
                <a:spcPct val="150000"/>
              </a:lnSpc>
              <a:spcBef>
                <a:spcPct val="0"/>
              </a:spcBef>
              <a:spcAft>
                <a:spcPct val="0"/>
              </a:spcAft>
              <a:buClrTx/>
              <a:buSzTx/>
              <a:buFontTx/>
              <a:buNone/>
              <a:tabLst/>
            </a:pPr>
            <a:endParaRPr kumimoji="0" lang="pt-BR" sz="1400" b="0" i="0" u="none" strike="noStrike" cap="none" normalizeH="0" baseline="0" dirty="0">
              <a:ln>
                <a:noFill/>
              </a:ln>
              <a:solidFill>
                <a:schemeClr val="tx1"/>
              </a:solidFill>
              <a:effectLst/>
              <a:cs typeface="Arial" panose="020B0604020202020204" pitchFamily="34" charset="0"/>
            </a:endParaRPr>
          </a:p>
          <a:p>
            <a:pPr lvl="0" algn="just">
              <a:lnSpc>
                <a:spcPct val="150000"/>
              </a:lnSpc>
            </a:pPr>
            <a:r>
              <a:rPr lang="pt-BR" sz="1100" dirty="0">
                <a:cs typeface="Arial" panose="020B0604020202020204" pitchFamily="34" charset="0"/>
              </a:rPr>
              <a:t>Tomado de: </a:t>
            </a:r>
            <a:r>
              <a:rPr lang="pt-BR" sz="1100" dirty="0">
                <a:cs typeface="Arial" panose="020B0604020202020204" pitchFamily="34" charset="0"/>
                <a:hlinkClick r:id="rId4"/>
              </a:rPr>
              <a:t>https://www.españolextranjeros.com/2015/01/a1-el-presente-alejandro.html</a:t>
            </a:r>
            <a:endParaRPr lang="pt-BR" sz="1100" dirty="0">
              <a:cs typeface="Arial" panose="020B0604020202020204" pitchFamily="34" charset="0"/>
            </a:endParaRPr>
          </a:p>
          <a:p>
            <a:pPr lvl="0" algn="just">
              <a:lnSpc>
                <a:spcPct val="150000"/>
              </a:lnSpc>
            </a:pPr>
            <a:r>
              <a:rPr lang="pt-BR" sz="1100" dirty="0" err="1">
                <a:cs typeface="Arial" panose="020B0604020202020204" pitchFamily="34" charset="0"/>
              </a:rPr>
              <a:t>Accedido</a:t>
            </a:r>
            <a:r>
              <a:rPr lang="pt-BR" sz="1100" dirty="0">
                <a:cs typeface="Arial" panose="020B0604020202020204" pitchFamily="34" charset="0"/>
              </a:rPr>
              <a:t> </a:t>
            </a:r>
            <a:r>
              <a:rPr lang="pt-BR" sz="1100" dirty="0" err="1">
                <a:cs typeface="Arial" panose="020B0604020202020204" pitchFamily="34" charset="0"/>
              </a:rPr>
              <a:t>en</a:t>
            </a:r>
            <a:r>
              <a:rPr lang="pt-BR" sz="1100" dirty="0">
                <a:cs typeface="Arial" panose="020B0604020202020204" pitchFamily="34" charset="0"/>
              </a:rPr>
              <a:t>: 29/03/2020</a:t>
            </a:r>
            <a:endParaRPr kumimoji="0" lang="pt-BR" sz="1100" b="0" i="0" u="none" strike="noStrike" cap="none" normalizeH="0" baseline="0" dirty="0">
              <a:ln>
                <a:noFill/>
              </a:ln>
              <a:solidFill>
                <a:schemeClr val="tx1"/>
              </a:solidFill>
              <a:effectLst/>
            </a:endParaRPr>
          </a:p>
        </p:txBody>
      </p:sp>
      <p:pic>
        <p:nvPicPr>
          <p:cNvPr id="6" name="Lunes 30 de Marzo 202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796529" y="5339366"/>
            <a:ext cx="609600" cy="609600"/>
          </a:xfrm>
          <a:prstGeom prst="rect">
            <a:avLst/>
          </a:prstGeom>
        </p:spPr>
      </p:pic>
      <p:sp>
        <p:nvSpPr>
          <p:cNvPr id="7" name="CaixaDeTexto 6"/>
          <p:cNvSpPr txBox="1"/>
          <p:nvPr/>
        </p:nvSpPr>
        <p:spPr>
          <a:xfrm>
            <a:off x="8586952" y="5459500"/>
            <a:ext cx="90601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pt-BR" dirty="0" err="1"/>
              <a:t>Audio</a:t>
            </a:r>
            <a:r>
              <a:rPr lang="pt-BR" dirty="0"/>
              <a:t> 3</a:t>
            </a:r>
          </a:p>
        </p:txBody>
      </p:sp>
    </p:spTree>
    <p:extLst>
      <p:ext uri="{BB962C8B-B14F-4D97-AF65-F5344CB8AC3E}">
        <p14:creationId xmlns:p14="http://schemas.microsoft.com/office/powerpoint/2010/main" val="34495040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3015"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flexiones 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46179" y="3843048"/>
            <a:ext cx="609600" cy="609600"/>
          </a:xfrm>
          <a:prstGeom prst="rect">
            <a:avLst/>
          </a:prstGeom>
        </p:spPr>
      </p:pic>
      <p:sp>
        <p:nvSpPr>
          <p:cNvPr id="6" name="CaixaDeTexto 5"/>
          <p:cNvSpPr txBox="1"/>
          <p:nvPr/>
        </p:nvSpPr>
        <p:spPr>
          <a:xfrm>
            <a:off x="7039218" y="3963182"/>
            <a:ext cx="90601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pt-BR" dirty="0" err="1"/>
              <a:t>Audio</a:t>
            </a:r>
            <a:r>
              <a:rPr lang="pt-BR" dirty="0"/>
              <a:t> 4</a:t>
            </a:r>
          </a:p>
        </p:txBody>
      </p:sp>
      <p:pic>
        <p:nvPicPr>
          <p:cNvPr id="7" name="Imagem 6"/>
          <p:cNvPicPr>
            <a:picLocks noChangeAspect="1"/>
          </p:cNvPicPr>
          <p:nvPr/>
        </p:nvPicPr>
        <p:blipFill rotWithShape="1">
          <a:blip r:embed="rId5" cstate="print">
            <a:extLst>
              <a:ext uri="{28A0092B-C50C-407E-A947-70E740481C1C}">
                <a14:useLocalDpi xmlns:a14="http://schemas.microsoft.com/office/drawing/2010/main" val="0"/>
              </a:ext>
            </a:extLst>
          </a:blip>
          <a:srcRect l="12636" t="6776" r="12363" b="3114"/>
          <a:stretch/>
        </p:blipFill>
        <p:spPr>
          <a:xfrm>
            <a:off x="489856" y="1654629"/>
            <a:ext cx="2971801" cy="2677885"/>
          </a:xfrm>
          <a:prstGeom prst="rect">
            <a:avLst/>
          </a:prstGeom>
        </p:spPr>
      </p:pic>
    </p:spTree>
    <p:extLst>
      <p:ext uri="{BB962C8B-B14F-4D97-AF65-F5344CB8AC3E}">
        <p14:creationId xmlns:p14="http://schemas.microsoft.com/office/powerpoint/2010/main" val="14728177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040"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3189514" y="795860"/>
            <a:ext cx="8392886" cy="565424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spcAft>
                <a:spcPts val="800"/>
              </a:spcAft>
            </a:pPr>
            <a:r>
              <a:rPr lang="es-ES" b="1" dirty="0">
                <a:effectLst/>
                <a:latin typeface="Arial" panose="020B0604020202020204" pitchFamily="34" charset="0"/>
                <a:ea typeface="Times New Roman" panose="02020603050405020304" pitchFamily="18" charset="0"/>
                <a:cs typeface="Arial" panose="020B0604020202020204" pitchFamily="34" charset="0"/>
              </a:rPr>
              <a:t>Ecuador, su cultura y su gente</a:t>
            </a:r>
            <a:endParaRPr lang="pt-BR" sz="16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800"/>
              </a:spcAft>
            </a:pPr>
            <a:r>
              <a:rPr lang="es-ES" dirty="0">
                <a:effectLst/>
                <a:latin typeface="Arial" panose="020B0604020202020204" pitchFamily="34" charset="0"/>
                <a:ea typeface="Times New Roman" panose="02020603050405020304" pitchFamily="18" charset="0"/>
                <a:cs typeface="Arial" panose="020B0604020202020204" pitchFamily="34" charset="0"/>
              </a:rPr>
              <a:t>La cultura ecuatoriana contemporánea tiene raíces diversas y profundas en una </a:t>
            </a:r>
            <a:r>
              <a:rPr lang="es-ES"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4" tooltip="Historia del Ecuador"/>
              </a:rPr>
              <a:t>historia</a:t>
            </a:r>
            <a:r>
              <a:rPr lang="pt-BR" dirty="0">
                <a:effectLst/>
                <a:latin typeface="Arial" panose="020B0604020202020204" pitchFamily="34" charset="0"/>
                <a:ea typeface="Times New Roman" panose="02020603050405020304" pitchFamily="18" charset="0"/>
                <a:cs typeface="Arial" panose="020B0604020202020204" pitchFamily="34" charset="0"/>
              </a:rPr>
              <a:t> </a:t>
            </a:r>
            <a:r>
              <a:rPr lang="es-ES" dirty="0">
                <a:effectLst/>
                <a:latin typeface="Arial" panose="020B0604020202020204" pitchFamily="34" charset="0"/>
                <a:ea typeface="Times New Roman" panose="02020603050405020304" pitchFamily="18" charset="0"/>
                <a:cs typeface="Arial" panose="020B0604020202020204" pitchFamily="34" charset="0"/>
              </a:rPr>
              <a:t>tan rica como multiétnica. Al momento de investigar para este artículo la población de Ecuador se estimaba en 15 223 680 habitantes, con un crecimiento anual de 1,4%.  Se trata de una población étnicamente muy diversa, donde el 65% son mestizos (mezcla de indígenas con caucásicos); el 25%, indígenas; el 10%, caucásicos; el 7%, afro  descendientes. (Fuente: </a:t>
            </a:r>
            <a:r>
              <a:rPr lang="es-ES"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5"/>
              </a:rPr>
              <a:t>CIA </a:t>
            </a:r>
            <a:r>
              <a:rPr lang="es-E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5"/>
              </a:rPr>
              <a:t>World</a:t>
            </a:r>
            <a:r>
              <a:rPr lang="es-ES"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5"/>
              </a:rPr>
              <a:t> </a:t>
            </a:r>
            <a:r>
              <a:rPr lang="es-E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5"/>
              </a:rPr>
              <a:t>Factbook</a:t>
            </a:r>
            <a:r>
              <a:rPr lang="es-ES" dirty="0">
                <a:effectLst/>
                <a:latin typeface="Arial" panose="020B0604020202020204" pitchFamily="34" charset="0"/>
                <a:ea typeface="Times New Roman" panose="02020603050405020304" pitchFamily="18" charset="0"/>
                <a:cs typeface="Arial" panose="020B0604020202020204" pitchFamily="34" charset="0"/>
              </a:rPr>
              <a:t>).</a:t>
            </a:r>
            <a:endParaRPr lang="pt-BR" sz="16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es-ES" dirty="0">
                <a:effectLst/>
                <a:latin typeface="Arial" panose="020B0604020202020204" pitchFamily="34" charset="0"/>
                <a:ea typeface="Times New Roman" panose="02020603050405020304" pitchFamily="18" charset="0"/>
                <a:cs typeface="Arial" panose="020B0604020202020204" pitchFamily="34" charset="0"/>
              </a:rPr>
              <a:t>Los distintos grupos humanos que se han establecido en Ecuador desde Europa, África, etc.,  así como las muchas nacionalidades indígenas autóctonas del país, todos, han contribuido a lo que hoy podemos denominar como Cultura ecuatoriana. Desde las ricas y variadas </a:t>
            </a:r>
            <a:r>
              <a:rPr lang="es-ES"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6" tooltip="Comidas en Ecuador"/>
              </a:rPr>
              <a:t>tradiciones culinarias</a:t>
            </a:r>
            <a:r>
              <a:rPr lang="es-ES" dirty="0">
                <a:effectLst/>
                <a:latin typeface="Arial" panose="020B0604020202020204" pitchFamily="34" charset="0"/>
                <a:ea typeface="Times New Roman" panose="02020603050405020304" pitchFamily="18" charset="0"/>
                <a:cs typeface="Arial" panose="020B0604020202020204" pitchFamily="34" charset="0"/>
              </a:rPr>
              <a:t> hasta las costumbres a la hora de celebrar las diversas </a:t>
            </a:r>
            <a:r>
              <a:rPr lang="es-ES"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7" tooltip="Feriados y Celebraciones en Ecuador"/>
              </a:rPr>
              <a:t>festividades</a:t>
            </a:r>
            <a:r>
              <a:rPr lang="es-ES" dirty="0">
                <a:effectLst/>
                <a:latin typeface="Arial" panose="020B0604020202020204" pitchFamily="34" charset="0"/>
                <a:ea typeface="Times New Roman" panose="02020603050405020304" pitchFamily="18" charset="0"/>
                <a:cs typeface="Arial" panose="020B0604020202020204" pitchFamily="34" charset="0"/>
              </a:rPr>
              <a:t> religiosas, es todo un placer el explorar la cultura ecuatoriana</a:t>
            </a:r>
            <a:r>
              <a:rPr lang="es-ES" dirty="0">
                <a:effectLst/>
                <a:latin typeface="Times New Roman" panose="02020603050405020304" pitchFamily="18" charset="0"/>
                <a:ea typeface="Times New Roman" panose="02020603050405020304" pitchFamily="18" charset="0"/>
              </a:rPr>
              <a:t>.</a:t>
            </a:r>
            <a:endParaRPr lang="pt-BR" dirty="0"/>
          </a:p>
        </p:txBody>
      </p:sp>
      <p:sp>
        <p:nvSpPr>
          <p:cNvPr id="9" name="Rectangle 6"/>
          <p:cNvSpPr>
            <a:spLocks noChangeArrowheads="1"/>
          </p:cNvSpPr>
          <p:nvPr/>
        </p:nvSpPr>
        <p:spPr bwMode="auto">
          <a:xfrm>
            <a:off x="566056" y="8785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053" name="Imagem 2" descr="http://www.ecuadorexplorer.com/assets/images/photos/achiwar_girl.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6056" y="1041811"/>
            <a:ext cx="1838325" cy="1857375"/>
          </a:xfrm>
          <a:prstGeom prst="rect">
            <a:avLst/>
          </a:prstGeom>
          <a:noFill/>
          <a:extLst>
            <a:ext uri="{909E8E84-426E-40DD-AFC4-6F175D3DCCD1}">
              <a14:hiddenFill xmlns:a14="http://schemas.microsoft.com/office/drawing/2010/main">
                <a:solidFill>
                  <a:srgbClr val="FFFFFF"/>
                </a:solidFill>
              </a14:hiddenFill>
            </a:ext>
          </a:extLst>
        </p:spPr>
      </p:pic>
      <p:sp>
        <p:nvSpPr>
          <p:cNvPr id="11" name="Retângulo 10"/>
          <p:cNvSpPr/>
          <p:nvPr/>
        </p:nvSpPr>
        <p:spPr>
          <a:xfrm>
            <a:off x="522514" y="2899186"/>
            <a:ext cx="1719943" cy="1170770"/>
          </a:xfrm>
          <a:prstGeom prst="rect">
            <a:avLst/>
          </a:prstGeom>
        </p:spPr>
        <p:txBody>
          <a:bodyPr wrap="square">
            <a:spAutoFit/>
          </a:bodyPr>
          <a:lstStyle/>
          <a:p>
            <a:pPr algn="just">
              <a:lnSpc>
                <a:spcPct val="150000"/>
              </a:lnSpc>
            </a:pPr>
            <a:r>
              <a:rPr lang="es-ES" sz="1200" dirty="0">
                <a:effectLst/>
                <a:latin typeface="Times New Roman" panose="02020603050405020304" pitchFamily="18" charset="0"/>
                <a:ea typeface="Times New Roman" panose="02020603050405020304" pitchFamily="18" charset="0"/>
              </a:rPr>
              <a:t>Mujer </a:t>
            </a:r>
            <a:r>
              <a:rPr lang="es-ES" sz="1200" dirty="0" err="1">
                <a:effectLst/>
                <a:latin typeface="Times New Roman" panose="02020603050405020304" pitchFamily="18" charset="0"/>
                <a:ea typeface="Times New Roman" panose="02020603050405020304" pitchFamily="18" charset="0"/>
              </a:rPr>
              <a:t>Achuar</a:t>
            </a:r>
            <a:r>
              <a:rPr lang="es-ES" sz="1200" dirty="0">
                <a:effectLst/>
                <a:latin typeface="Times New Roman" panose="02020603050405020304" pitchFamily="18" charset="0"/>
                <a:ea typeface="Times New Roman" panose="02020603050405020304" pitchFamily="18" charset="0"/>
              </a:rPr>
              <a:t> con pintura tradicional en el rostro –</a:t>
            </a:r>
            <a:br>
              <a:rPr lang="es-ES" sz="1200" dirty="0">
                <a:effectLst/>
                <a:latin typeface="Times New Roman" panose="02020603050405020304" pitchFamily="18" charset="0"/>
                <a:ea typeface="Times New Roman" panose="02020603050405020304" pitchFamily="18" charset="0"/>
              </a:rPr>
            </a:br>
            <a:r>
              <a:rPr lang="es-ES" sz="1200" dirty="0">
                <a:effectLst/>
                <a:latin typeface="Times New Roman" panose="02020603050405020304" pitchFamily="18" charset="0"/>
                <a:ea typeface="Times New Roman" panose="02020603050405020304" pitchFamily="18" charset="0"/>
              </a:rPr>
              <a:t>Foto de </a:t>
            </a:r>
            <a:r>
              <a:rPr lang="es-ES" sz="1200" dirty="0" err="1">
                <a:effectLst/>
                <a:latin typeface="Times New Roman" panose="02020603050405020304" pitchFamily="18" charset="0"/>
                <a:ea typeface="Times New Roman" panose="02020603050405020304" pitchFamily="18" charset="0"/>
              </a:rPr>
              <a:t>Sincha</a:t>
            </a:r>
            <a:r>
              <a:rPr lang="es-ES" sz="1200" dirty="0">
                <a:effectLst/>
                <a:latin typeface="Times New Roman" panose="02020603050405020304" pitchFamily="18" charset="0"/>
                <a:ea typeface="Times New Roman" panose="02020603050405020304" pitchFamily="18" charset="0"/>
              </a:rPr>
              <a:t> Sacha</a:t>
            </a:r>
            <a:endParaRPr lang="pt-BR" sz="1200" dirty="0"/>
          </a:p>
        </p:txBody>
      </p:sp>
      <p:sp>
        <p:nvSpPr>
          <p:cNvPr id="16" name="CaixaDeTexto 15"/>
          <p:cNvSpPr txBox="1"/>
          <p:nvPr/>
        </p:nvSpPr>
        <p:spPr>
          <a:xfrm>
            <a:off x="476468" y="5840500"/>
            <a:ext cx="90601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pt-BR" dirty="0" err="1"/>
              <a:t>Audio</a:t>
            </a:r>
            <a:r>
              <a:rPr lang="pt-BR" dirty="0"/>
              <a:t> 5</a:t>
            </a:r>
          </a:p>
        </p:txBody>
      </p:sp>
      <p:pic>
        <p:nvPicPr>
          <p:cNvPr id="12" name="Lunes 30 Marzo 2020 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794781" y="5840500"/>
            <a:ext cx="609600" cy="609600"/>
          </a:xfrm>
          <a:prstGeom prst="rect">
            <a:avLst/>
          </a:prstGeom>
        </p:spPr>
      </p:pic>
    </p:spTree>
    <p:extLst>
      <p:ext uri="{BB962C8B-B14F-4D97-AF65-F5344CB8AC3E}">
        <p14:creationId xmlns:p14="http://schemas.microsoft.com/office/powerpoint/2010/main" val="35538487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59" fill="hold"/>
                                        <p:tgtEl>
                                          <p:spTgt spid="12"/>
                                        </p:tgtEl>
                                      </p:cBhvr>
                                    </p:cmd>
                                  </p:childTnLst>
                                </p:cTn>
                              </p:par>
                            </p:childTnLst>
                          </p:cTn>
                        </p:par>
                      </p:childTnLst>
                    </p:cTn>
                  </p:par>
                </p:childTnLst>
              </p:cTn>
              <p:nextCondLst>
                <p:cond evt="onClick" delay="0">
                  <p:tgtEl>
                    <p:spTgt spid="12"/>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p:cNvSpPr/>
          <p:nvPr/>
        </p:nvSpPr>
        <p:spPr>
          <a:xfrm>
            <a:off x="3048000" y="805288"/>
            <a:ext cx="6096000" cy="4950586"/>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just">
              <a:lnSpc>
                <a:spcPct val="150000"/>
              </a:lnSpc>
              <a:spcAft>
                <a:spcPts val="800"/>
              </a:spcAft>
            </a:pPr>
            <a:r>
              <a:rPr lang="pt-BR" sz="1600" b="1" dirty="0">
                <a:effectLst/>
                <a:latin typeface="Arial" panose="020B0604020202020204" pitchFamily="34" charset="0"/>
                <a:ea typeface="Times New Roman" panose="02020603050405020304" pitchFamily="18" charset="0"/>
                <a:cs typeface="Arial" panose="020B0604020202020204" pitchFamily="34" charset="0"/>
              </a:rPr>
              <a:t>Cultura </a:t>
            </a:r>
            <a:r>
              <a:rPr lang="pt-BR" sz="1600" b="1" dirty="0" err="1">
                <a:effectLst/>
                <a:latin typeface="Arial" panose="020B0604020202020204" pitchFamily="34" charset="0"/>
                <a:ea typeface="Times New Roman" panose="02020603050405020304" pitchFamily="18" charset="0"/>
                <a:cs typeface="Arial" panose="020B0604020202020204" pitchFamily="34" charset="0"/>
              </a:rPr>
              <a:t>ecuatoriana</a:t>
            </a:r>
            <a:endParaRPr lang="pt-BR" sz="16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800"/>
              </a:spcAft>
            </a:pPr>
            <a:r>
              <a:rPr lang="es-ES" sz="1600"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2" tooltip="Pueblos indígenas amazónicos de Ecuador"/>
              </a:rPr>
              <a:t>Pueblos amazónicos</a:t>
            </a:r>
            <a:r>
              <a:rPr lang="es-ES" sz="1600" dirty="0">
                <a:effectLst/>
                <a:latin typeface="Arial" panose="020B0604020202020204" pitchFamily="34" charset="0"/>
                <a:ea typeface="Times New Roman" panose="02020603050405020304" pitchFamily="18" charset="0"/>
                <a:cs typeface="Arial" panose="020B0604020202020204" pitchFamily="34" charset="0"/>
              </a:rPr>
              <a:t> fronterizos, aldeas pesqueras en </a:t>
            </a:r>
            <a:r>
              <a:rPr lang="es-ES" sz="1600"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3" tooltip="La Costa ecuatoriana"/>
              </a:rPr>
              <a:t>la Costa del Pacífico</a:t>
            </a:r>
            <a:r>
              <a:rPr lang="es-ES" sz="1600" dirty="0">
                <a:effectLst/>
                <a:latin typeface="Arial" panose="020B0604020202020204" pitchFamily="34" charset="0"/>
                <a:ea typeface="Times New Roman" panose="02020603050405020304" pitchFamily="18" charset="0"/>
                <a:cs typeface="Arial" panose="020B0604020202020204" pitchFamily="34" charset="0"/>
              </a:rPr>
              <a:t>, antiguas haciendas andinas en </a:t>
            </a:r>
            <a:r>
              <a:rPr lang="es-ES" sz="1600"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4" tooltip="La Sierra ecuatoriana"/>
              </a:rPr>
              <a:t>la Sierra</a:t>
            </a:r>
            <a:r>
              <a:rPr lang="es-ES" sz="1600" dirty="0">
                <a:effectLst/>
                <a:latin typeface="Arial" panose="020B0604020202020204" pitchFamily="34" charset="0"/>
                <a:ea typeface="Times New Roman" panose="02020603050405020304" pitchFamily="18" charset="0"/>
                <a:cs typeface="Arial" panose="020B0604020202020204" pitchFamily="34" charset="0"/>
              </a:rPr>
              <a:t>, </a:t>
            </a:r>
            <a:r>
              <a:rPr lang="es-ES" sz="1600"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5" tooltip="Mercados indígenas de Ecuador"/>
              </a:rPr>
              <a:t>mercados indígenas</a:t>
            </a:r>
            <a:r>
              <a:rPr lang="es-ES" sz="1600" dirty="0">
                <a:effectLst/>
                <a:latin typeface="Arial" panose="020B0604020202020204" pitchFamily="34" charset="0"/>
                <a:ea typeface="Times New Roman" panose="02020603050405020304" pitchFamily="18" charset="0"/>
                <a:cs typeface="Arial" panose="020B0604020202020204" pitchFamily="34" charset="0"/>
              </a:rPr>
              <a:t>, ciudades coloniales y más, son algunos de los ingredientes que conforman el amasijo cultural ecuatoriano. Cada uno luchando por conservar su propia identidad e historia, a la vez que transitan juntos un mismo camino hacia el futuro. Gracias a la naturaleza diversa del Ecuador, combinada con sus dimensiones compactas, en este país es posible vivir varias experiencias culturales en un mismo día. Viajando en un bus o en auto unas pocas horas, el visitante puede conocer varias comunidades con costumbres y etnias predominantes totalmente distintas.</a:t>
            </a:r>
            <a:endParaRPr lang="pt-BR" sz="1600" dirty="0">
              <a:effectLst/>
              <a:latin typeface="Arial" panose="020B0604020202020204" pitchFamily="34" charset="0"/>
              <a:ea typeface="Calibri" panose="020F0502020204030204" pitchFamily="34" charset="0"/>
              <a:cs typeface="Arial" panose="020B0604020202020204" pitchFamily="34" charset="0"/>
            </a:endParaRPr>
          </a:p>
        </p:txBody>
      </p:sp>
      <p:sp>
        <p:nvSpPr>
          <p:cNvPr id="10"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4102" name="Imagem 3" descr="http://www.ecuadorexplorer.com/assets/images/photos/amigas.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905000"/>
            <a:ext cx="2124075" cy="17145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8"/>
          <p:cNvSpPr>
            <a:spLocks noChangeArrowheads="1"/>
          </p:cNvSpPr>
          <p:nvPr/>
        </p:nvSpPr>
        <p:spPr bwMode="auto">
          <a:xfrm rot="10800000" flipV="1">
            <a:off x="491024" y="3803012"/>
            <a:ext cx="2242651" cy="756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s-ES" sz="1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Las diferentes etnias ecuatoriana conviven en total armonía. </a:t>
            </a:r>
            <a:r>
              <a:rPr kumimoji="0" lang="pt-BR" sz="1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Foto de Casa Matico</a:t>
            </a:r>
            <a:r>
              <a:rPr kumimoji="0" lang="pt-BR" sz="10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2313083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ângulo 6"/>
          <p:cNvSpPr/>
          <p:nvPr/>
        </p:nvSpPr>
        <p:spPr>
          <a:xfrm>
            <a:off x="631372" y="292381"/>
            <a:ext cx="6096000" cy="6081793"/>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algn="just">
              <a:lnSpc>
                <a:spcPct val="150000"/>
              </a:lnSpc>
              <a:spcAft>
                <a:spcPts val="800"/>
              </a:spcAft>
            </a:pPr>
            <a:r>
              <a:rPr lang="es-ES" sz="1600" dirty="0">
                <a:effectLst/>
                <a:latin typeface="Arial" panose="020B0604020202020204" pitchFamily="34" charset="0"/>
                <a:ea typeface="Times New Roman" panose="02020603050405020304" pitchFamily="18" charset="0"/>
                <a:cs typeface="Arial" panose="020B0604020202020204" pitchFamily="34" charset="0"/>
              </a:rPr>
              <a:t>Ecuador es el hogar de diversos grupos indígenas, muchos de los cuales aún conservan sus idiomas precolombinos. El grupo más numeroso es el de los quichuas andinos, con más de 2 millones de individuos. Otros grupos andinos menos numerosos son los </a:t>
            </a:r>
            <a:r>
              <a:rPr lang="es-ES" sz="1600" dirty="0" err="1">
                <a:effectLst/>
                <a:latin typeface="Arial" panose="020B0604020202020204" pitchFamily="34" charset="0"/>
                <a:ea typeface="Times New Roman" panose="02020603050405020304" pitchFamily="18" charset="0"/>
                <a:cs typeface="Arial" panose="020B0604020202020204" pitchFamily="34" charset="0"/>
              </a:rPr>
              <a:t>caranquis</a:t>
            </a:r>
            <a:r>
              <a:rPr lang="es-ES" sz="1600" dirty="0">
                <a:effectLst/>
                <a:latin typeface="Arial" panose="020B0604020202020204" pitchFamily="34" charset="0"/>
                <a:ea typeface="Times New Roman" panose="02020603050405020304" pitchFamily="18" charset="0"/>
                <a:cs typeface="Arial" panose="020B0604020202020204" pitchFamily="34" charset="0"/>
              </a:rPr>
              <a:t>, los </a:t>
            </a:r>
            <a:r>
              <a:rPr lang="es-ES" sz="1600" dirty="0" err="1">
                <a:effectLst/>
                <a:latin typeface="Arial" panose="020B0604020202020204" pitchFamily="34" charset="0"/>
                <a:ea typeface="Times New Roman" panose="02020603050405020304" pitchFamily="18" charset="0"/>
                <a:cs typeface="Arial" panose="020B0604020202020204" pitchFamily="34" charset="0"/>
              </a:rPr>
              <a:t>otavaleños</a:t>
            </a:r>
            <a:r>
              <a:rPr lang="es-ES" sz="1600" dirty="0">
                <a:effectLst/>
                <a:latin typeface="Arial" panose="020B0604020202020204" pitchFamily="34" charset="0"/>
                <a:ea typeface="Times New Roman" panose="02020603050405020304" pitchFamily="18" charset="0"/>
                <a:cs typeface="Arial" panose="020B0604020202020204" pitchFamily="34" charset="0"/>
              </a:rPr>
              <a:t>, los </a:t>
            </a:r>
            <a:r>
              <a:rPr lang="es-ES" sz="1600" dirty="0" err="1">
                <a:effectLst/>
                <a:latin typeface="Arial" panose="020B0604020202020204" pitchFamily="34" charset="0"/>
                <a:ea typeface="Times New Roman" panose="02020603050405020304" pitchFamily="18" charset="0"/>
                <a:cs typeface="Arial" panose="020B0604020202020204" pitchFamily="34" charset="0"/>
              </a:rPr>
              <a:t>cayambis</a:t>
            </a:r>
            <a:r>
              <a:rPr lang="es-ES" sz="1600" dirty="0">
                <a:effectLst/>
                <a:latin typeface="Arial" panose="020B0604020202020204" pitchFamily="34" charset="0"/>
                <a:ea typeface="Times New Roman" panose="02020603050405020304" pitchFamily="18" charset="0"/>
                <a:cs typeface="Arial" panose="020B0604020202020204" pitchFamily="34" charset="0"/>
              </a:rPr>
              <a:t>, los pichinchas, los panzaleos, los </a:t>
            </a:r>
            <a:r>
              <a:rPr lang="es-ES" sz="1600" dirty="0" err="1">
                <a:effectLst/>
                <a:latin typeface="Arial" panose="020B0604020202020204" pitchFamily="34" charset="0"/>
                <a:ea typeface="Times New Roman" panose="02020603050405020304" pitchFamily="18" charset="0"/>
                <a:cs typeface="Arial" panose="020B0604020202020204" pitchFamily="34" charset="0"/>
              </a:rPr>
              <a:t>chimbuelos</a:t>
            </a:r>
            <a:r>
              <a:rPr lang="es-ES" sz="1600" dirty="0">
                <a:effectLst/>
                <a:latin typeface="Arial" panose="020B0604020202020204" pitchFamily="34" charset="0"/>
                <a:ea typeface="Times New Roman" panose="02020603050405020304" pitchFamily="18" charset="0"/>
                <a:cs typeface="Arial" panose="020B0604020202020204" pitchFamily="34" charset="0"/>
              </a:rPr>
              <a:t>, los </a:t>
            </a:r>
            <a:r>
              <a:rPr lang="es-ES" sz="1600" dirty="0" err="1">
                <a:effectLst/>
                <a:latin typeface="Arial" panose="020B0604020202020204" pitchFamily="34" charset="0"/>
                <a:ea typeface="Times New Roman" panose="02020603050405020304" pitchFamily="18" charset="0"/>
                <a:cs typeface="Arial" panose="020B0604020202020204" pitchFamily="34" charset="0"/>
              </a:rPr>
              <a:t>salasacas</a:t>
            </a:r>
            <a:r>
              <a:rPr lang="es-ES" sz="1600" dirty="0">
                <a:effectLst/>
                <a:latin typeface="Arial" panose="020B0604020202020204" pitchFamily="34" charset="0"/>
                <a:ea typeface="Times New Roman" panose="02020603050405020304" pitchFamily="18" charset="0"/>
                <a:cs typeface="Arial" panose="020B0604020202020204" pitchFamily="34" charset="0"/>
              </a:rPr>
              <a:t>, los </a:t>
            </a:r>
            <a:r>
              <a:rPr lang="es-ES" sz="1600" dirty="0" err="1">
                <a:effectLst/>
                <a:latin typeface="Arial" panose="020B0604020202020204" pitchFamily="34" charset="0"/>
                <a:ea typeface="Times New Roman" panose="02020603050405020304" pitchFamily="18" charset="0"/>
                <a:cs typeface="Arial" panose="020B0604020202020204" pitchFamily="34" charset="0"/>
              </a:rPr>
              <a:t>tungurahuas</a:t>
            </a:r>
            <a:r>
              <a:rPr lang="es-ES" sz="1600" dirty="0">
                <a:effectLst/>
                <a:latin typeface="Arial" panose="020B0604020202020204" pitchFamily="34" charset="0"/>
                <a:ea typeface="Times New Roman" panose="02020603050405020304" pitchFamily="18" charset="0"/>
                <a:cs typeface="Arial" panose="020B0604020202020204" pitchFamily="34" charset="0"/>
              </a:rPr>
              <a:t>, los </a:t>
            </a:r>
            <a:r>
              <a:rPr lang="es-ES" sz="1600" dirty="0" err="1">
                <a:effectLst/>
                <a:latin typeface="Arial" panose="020B0604020202020204" pitchFamily="34" charset="0"/>
                <a:ea typeface="Times New Roman" panose="02020603050405020304" pitchFamily="18" charset="0"/>
                <a:cs typeface="Arial" panose="020B0604020202020204" pitchFamily="34" charset="0"/>
              </a:rPr>
              <a:t>tuguas</a:t>
            </a:r>
            <a:r>
              <a:rPr lang="es-ES" sz="1600" dirty="0">
                <a:effectLst/>
                <a:latin typeface="Arial" panose="020B0604020202020204" pitchFamily="34" charset="0"/>
                <a:ea typeface="Times New Roman" panose="02020603050405020304" pitchFamily="18" charset="0"/>
                <a:cs typeface="Arial" panose="020B0604020202020204" pitchFamily="34" charset="0"/>
              </a:rPr>
              <a:t>, los </a:t>
            </a:r>
            <a:r>
              <a:rPr lang="es-ES" sz="1600" dirty="0" err="1">
                <a:effectLst/>
                <a:latin typeface="Arial" panose="020B0604020202020204" pitchFamily="34" charset="0"/>
                <a:ea typeface="Times New Roman" panose="02020603050405020304" pitchFamily="18" charset="0"/>
                <a:cs typeface="Arial" panose="020B0604020202020204" pitchFamily="34" charset="0"/>
              </a:rPr>
              <a:t>warankas</a:t>
            </a:r>
            <a:r>
              <a:rPr lang="es-ES" sz="1600" dirty="0">
                <a:effectLst/>
                <a:latin typeface="Arial" panose="020B0604020202020204" pitchFamily="34" charset="0"/>
                <a:ea typeface="Times New Roman" panose="02020603050405020304" pitchFamily="18" charset="0"/>
                <a:cs typeface="Arial" panose="020B0604020202020204" pitchFamily="34" charset="0"/>
              </a:rPr>
              <a:t>, los </a:t>
            </a:r>
            <a:r>
              <a:rPr lang="es-ES" sz="1600" dirty="0" err="1">
                <a:effectLst/>
                <a:latin typeface="Arial" panose="020B0604020202020204" pitchFamily="34" charset="0"/>
                <a:ea typeface="Times New Roman" panose="02020603050405020304" pitchFamily="18" charset="0"/>
                <a:cs typeface="Arial" panose="020B0604020202020204" pitchFamily="34" charset="0"/>
              </a:rPr>
              <a:t>puruhaes</a:t>
            </a:r>
            <a:r>
              <a:rPr lang="es-ES" sz="1600" dirty="0">
                <a:effectLst/>
                <a:latin typeface="Arial" panose="020B0604020202020204" pitchFamily="34" charset="0"/>
                <a:ea typeface="Times New Roman" panose="02020603050405020304" pitchFamily="18" charset="0"/>
                <a:cs typeface="Arial" panose="020B0604020202020204" pitchFamily="34" charset="0"/>
              </a:rPr>
              <a:t>, los </a:t>
            </a:r>
            <a:r>
              <a:rPr lang="es-ES" sz="1600" dirty="0" err="1">
                <a:effectLst/>
                <a:latin typeface="Arial" panose="020B0604020202020204" pitchFamily="34" charset="0"/>
                <a:ea typeface="Times New Roman" panose="02020603050405020304" pitchFamily="18" charset="0"/>
                <a:cs typeface="Arial" panose="020B0604020202020204" pitchFamily="34" charset="0"/>
              </a:rPr>
              <a:t>cañaris</a:t>
            </a:r>
            <a:r>
              <a:rPr lang="es-ES" sz="1600" dirty="0">
                <a:effectLst/>
                <a:latin typeface="Arial" panose="020B0604020202020204" pitchFamily="34" charset="0"/>
                <a:ea typeface="Times New Roman" panose="02020603050405020304" pitchFamily="18" charset="0"/>
                <a:cs typeface="Arial" panose="020B0604020202020204" pitchFamily="34" charset="0"/>
              </a:rPr>
              <a:t>, y los </a:t>
            </a:r>
            <a:r>
              <a:rPr lang="es-ES" sz="1600" dirty="0" err="1">
                <a:effectLst/>
                <a:latin typeface="Arial" panose="020B0604020202020204" pitchFamily="34" charset="0"/>
                <a:ea typeface="Times New Roman" panose="02020603050405020304" pitchFamily="18" charset="0"/>
                <a:cs typeface="Arial" panose="020B0604020202020204" pitchFamily="34" charset="0"/>
              </a:rPr>
              <a:t>saraguros</a:t>
            </a:r>
            <a:r>
              <a:rPr lang="es-ES" sz="1600" dirty="0">
                <a:effectLst/>
                <a:latin typeface="Arial" panose="020B0604020202020204" pitchFamily="34" charset="0"/>
                <a:ea typeface="Times New Roman" panose="02020603050405020304" pitchFamily="18" charset="0"/>
                <a:cs typeface="Arial" panose="020B0604020202020204" pitchFamily="34" charset="0"/>
              </a:rPr>
              <a:t>.</a:t>
            </a:r>
          </a:p>
          <a:p>
            <a:pPr algn="just">
              <a:lnSpc>
                <a:spcPct val="150000"/>
              </a:lnSpc>
              <a:spcAft>
                <a:spcPts val="800"/>
              </a:spcAft>
            </a:pPr>
            <a:r>
              <a:rPr lang="es-ES" sz="1600" u="sng" dirty="0">
                <a:latin typeface="Arial" panose="020B0604020202020204" pitchFamily="34" charset="0"/>
                <a:cs typeface="Arial" panose="020B0604020202020204" pitchFamily="34" charset="0"/>
                <a:hlinkClick r:id="rId2" tooltip="La selva amazónica ecuatoriana"/>
              </a:rPr>
              <a:t>La Cuenca Amazónica</a:t>
            </a:r>
            <a:r>
              <a:rPr lang="es-ES" sz="1600" dirty="0">
                <a:latin typeface="Arial" panose="020B0604020202020204" pitchFamily="34" charset="0"/>
                <a:cs typeface="Arial" panose="020B0604020202020204" pitchFamily="34" charset="0"/>
              </a:rPr>
              <a:t> es tan rica en culturas indígenas como lo es la Sierra. A pesar de las creciente presiones ejercidas sobre ellos por parte de la industrialización, aun muchas de sus </a:t>
            </a:r>
            <a:r>
              <a:rPr lang="es-ES" sz="1600" u="sng" dirty="0">
                <a:latin typeface="Arial" panose="020B0604020202020204" pitchFamily="34" charset="0"/>
                <a:cs typeface="Arial" panose="020B0604020202020204" pitchFamily="34" charset="0"/>
                <a:hlinkClick r:id="rId3" tooltip="La fiesta de los indígenas záparos en Ecuador"/>
              </a:rPr>
              <a:t>tradiciones ancestrales</a:t>
            </a:r>
            <a:r>
              <a:rPr lang="es-ES" sz="1600" dirty="0">
                <a:latin typeface="Arial" panose="020B0604020202020204" pitchFamily="34" charset="0"/>
                <a:cs typeface="Arial" panose="020B0604020202020204" pitchFamily="34" charset="0"/>
              </a:rPr>
              <a:t> se mantienen vivas, como es el caso del chamanismo. Las etnias indígenas de la Amazonía son: </a:t>
            </a:r>
            <a:r>
              <a:rPr lang="es-ES" sz="1600" dirty="0" err="1">
                <a:latin typeface="Arial" panose="020B0604020202020204" pitchFamily="34" charset="0"/>
                <a:cs typeface="Arial" panose="020B0604020202020204" pitchFamily="34" charset="0"/>
              </a:rPr>
              <a:t>huaoranis</a:t>
            </a:r>
            <a:r>
              <a:rPr lang="es-ES" sz="1600" dirty="0">
                <a:latin typeface="Arial" panose="020B0604020202020204" pitchFamily="34" charset="0"/>
                <a:cs typeface="Arial" panose="020B0604020202020204" pitchFamily="34" charset="0"/>
              </a:rPr>
              <a:t>, </a:t>
            </a:r>
            <a:r>
              <a:rPr lang="es-ES" sz="1600" u="sng" dirty="0" err="1">
                <a:latin typeface="Arial" panose="020B0604020202020204" pitchFamily="34" charset="0"/>
                <a:cs typeface="Arial" panose="020B0604020202020204" pitchFamily="34" charset="0"/>
                <a:hlinkClick r:id="rId3" tooltip="La fiesta de los indígenas záparos en Ecuador"/>
              </a:rPr>
              <a:t>záparos</a:t>
            </a:r>
            <a:r>
              <a:rPr lang="es-ES" sz="1600" dirty="0">
                <a:latin typeface="Arial" panose="020B0604020202020204" pitchFamily="34" charset="0"/>
                <a:cs typeface="Arial" panose="020B0604020202020204" pitchFamily="34" charset="0"/>
              </a:rPr>
              <a:t>, </a:t>
            </a:r>
            <a:r>
              <a:rPr lang="es-ES" sz="1600" dirty="0" err="1">
                <a:latin typeface="Arial" panose="020B0604020202020204" pitchFamily="34" charset="0"/>
                <a:cs typeface="Arial" panose="020B0604020202020204" pitchFamily="34" charset="0"/>
              </a:rPr>
              <a:t>cofanes</a:t>
            </a:r>
            <a:r>
              <a:rPr lang="es-ES" sz="1600" dirty="0">
                <a:latin typeface="Arial" panose="020B0604020202020204" pitchFamily="34" charset="0"/>
                <a:cs typeface="Arial" panose="020B0604020202020204" pitchFamily="34" charset="0"/>
              </a:rPr>
              <a:t>, quichuas amazónicos, </a:t>
            </a:r>
            <a:r>
              <a:rPr lang="es-ES" sz="1600" dirty="0" err="1">
                <a:latin typeface="Arial" panose="020B0604020202020204" pitchFamily="34" charset="0"/>
                <a:cs typeface="Arial" panose="020B0604020202020204" pitchFamily="34" charset="0"/>
              </a:rPr>
              <a:t>sionas</a:t>
            </a:r>
            <a:r>
              <a:rPr lang="es-ES" sz="1600" dirty="0">
                <a:latin typeface="Arial" panose="020B0604020202020204" pitchFamily="34" charset="0"/>
                <a:cs typeface="Arial" panose="020B0604020202020204" pitchFamily="34" charset="0"/>
              </a:rPr>
              <a:t>, secoyas, </a:t>
            </a:r>
            <a:r>
              <a:rPr lang="es-ES" sz="1600" dirty="0" err="1">
                <a:latin typeface="Arial" panose="020B0604020202020204" pitchFamily="34" charset="0"/>
                <a:cs typeface="Arial" panose="020B0604020202020204" pitchFamily="34" charset="0"/>
              </a:rPr>
              <a:t>shuares</a:t>
            </a:r>
            <a:r>
              <a:rPr lang="es-ES" sz="1600" dirty="0">
                <a:latin typeface="Arial" panose="020B0604020202020204" pitchFamily="34" charset="0"/>
                <a:cs typeface="Arial" panose="020B0604020202020204" pitchFamily="34" charset="0"/>
              </a:rPr>
              <a:t> y </a:t>
            </a:r>
            <a:r>
              <a:rPr lang="es-ES" sz="1600" dirty="0" err="1">
                <a:latin typeface="Arial" panose="020B0604020202020204" pitchFamily="34" charset="0"/>
                <a:cs typeface="Arial" panose="020B0604020202020204" pitchFamily="34" charset="0"/>
              </a:rPr>
              <a:t>achuares</a:t>
            </a:r>
            <a:r>
              <a:rPr lang="es-ES" sz="1600" dirty="0">
                <a:latin typeface="Arial" panose="020B0604020202020204" pitchFamily="34" charset="0"/>
                <a:cs typeface="Arial" panose="020B0604020202020204" pitchFamily="34" charset="0"/>
              </a:rPr>
              <a:t>.</a:t>
            </a:r>
            <a:endParaRPr lang="pt-BR" sz="1600" dirty="0">
              <a:latin typeface="Arial" panose="020B0604020202020204" pitchFamily="34" charset="0"/>
              <a:cs typeface="Arial" panose="020B0604020202020204" pitchFamily="34" charset="0"/>
            </a:endParaRPr>
          </a:p>
          <a:p>
            <a:pPr>
              <a:lnSpc>
                <a:spcPct val="107000"/>
              </a:lnSpc>
              <a:spcAft>
                <a:spcPts val="800"/>
              </a:spcAft>
            </a:pPr>
            <a:endParaRPr lang="pt-BR" sz="16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74948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348344" y="237346"/>
            <a:ext cx="5127170" cy="3046988"/>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just">
              <a:lnSpc>
                <a:spcPct val="150000"/>
              </a:lnSpc>
              <a:spcAft>
                <a:spcPts val="800"/>
              </a:spcAft>
            </a:pPr>
            <a:r>
              <a:rPr lang="es-ES" sz="1600" dirty="0">
                <a:effectLst/>
                <a:latin typeface="Times New Roman" panose="02020603050405020304" pitchFamily="18" charset="0"/>
                <a:ea typeface="Times New Roman" panose="02020603050405020304" pitchFamily="18" charset="0"/>
                <a:cs typeface="Times New Roman" panose="02020603050405020304" pitchFamily="18" charset="0"/>
              </a:rPr>
              <a:t>Además de estas numerosas y variadas culturas nativas, </a:t>
            </a:r>
            <a:r>
              <a:rPr lang="es-ES" sz="1600" dirty="0">
                <a:effectLst/>
                <a:latin typeface="Arial" panose="020B0604020202020204" pitchFamily="34" charset="0"/>
                <a:ea typeface="Times New Roman" panose="02020603050405020304" pitchFamily="18" charset="0"/>
                <a:cs typeface="Arial" panose="020B0604020202020204" pitchFamily="34" charset="0"/>
              </a:rPr>
              <a:t>Ecuador tiene una pujante cultura mestiza y una considerable cultura </a:t>
            </a:r>
            <a:r>
              <a:rPr lang="es-ES" sz="1600" dirty="0" err="1">
                <a:effectLst/>
                <a:latin typeface="Arial" panose="020B0604020202020204" pitchFamily="34" charset="0"/>
                <a:ea typeface="Times New Roman" panose="02020603050405020304" pitchFamily="18" charset="0"/>
                <a:cs typeface="Arial" panose="020B0604020202020204" pitchFamily="34" charset="0"/>
              </a:rPr>
              <a:t>afroecuatoriana</a:t>
            </a:r>
            <a:r>
              <a:rPr lang="es-ES" sz="1600" dirty="0">
                <a:effectLst/>
                <a:latin typeface="Arial" panose="020B0604020202020204" pitchFamily="34" charset="0"/>
                <a:ea typeface="Times New Roman" panose="02020603050405020304" pitchFamily="18" charset="0"/>
                <a:cs typeface="Arial" panose="020B0604020202020204" pitchFamily="34" charset="0"/>
              </a:rPr>
              <a:t> (medio millón de individuos, aproximadamente), descendientes de los esclavos africanos, traídos al país en el siglo xvi para trabajar en las plantaciones cañeras de la Costa y que son famosos culturalmente por su música conocida como Marimba.</a:t>
            </a:r>
          </a:p>
        </p:txBody>
      </p:sp>
      <p:sp>
        <p:nvSpPr>
          <p:cNvPr id="5" name="Retângulo 4"/>
          <p:cNvSpPr/>
          <p:nvPr/>
        </p:nvSpPr>
        <p:spPr>
          <a:xfrm>
            <a:off x="5638801" y="1041925"/>
            <a:ext cx="6096000" cy="4847994"/>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algn="just">
              <a:lnSpc>
                <a:spcPct val="150000"/>
              </a:lnSpc>
              <a:spcAft>
                <a:spcPts val="800"/>
              </a:spcAft>
            </a:pPr>
            <a:r>
              <a:rPr lang="es-ES" sz="1600" dirty="0">
                <a:effectLst/>
                <a:latin typeface="Arial" panose="020B0604020202020204" pitchFamily="34" charset="0"/>
                <a:ea typeface="Times New Roman" panose="02020603050405020304" pitchFamily="18" charset="0"/>
                <a:cs typeface="Arial" panose="020B0604020202020204" pitchFamily="34" charset="0"/>
              </a:rPr>
              <a:t>La modernización no le ha robado a las ciudades y pueblos de Ecuador sus distintos sabores culturales, básicamente porque sus gentes se han preocupado por mantener las tradiciones ancestrales vivas hasta el día de hoy. Ejemplo de ello son las ciudades de </a:t>
            </a:r>
            <a:r>
              <a:rPr lang="es-ES" sz="1600"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2" tooltip="La ciudad de Otavalo"/>
              </a:rPr>
              <a:t>Otavalo</a:t>
            </a:r>
            <a:r>
              <a:rPr lang="es-ES" sz="1600" dirty="0">
                <a:effectLst/>
                <a:latin typeface="Arial" panose="020B0604020202020204" pitchFamily="34" charset="0"/>
                <a:ea typeface="Times New Roman" panose="02020603050405020304" pitchFamily="18" charset="0"/>
                <a:cs typeface="Arial" panose="020B0604020202020204" pitchFamily="34" charset="0"/>
              </a:rPr>
              <a:t>, </a:t>
            </a:r>
            <a:r>
              <a:rPr lang="es-ES" sz="1600"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3" tooltip="La ciudad de Baños"/>
              </a:rPr>
              <a:t>Baños</a:t>
            </a:r>
            <a:r>
              <a:rPr lang="es-ES" sz="1600" dirty="0">
                <a:effectLst/>
                <a:latin typeface="Arial" panose="020B0604020202020204" pitchFamily="34" charset="0"/>
                <a:ea typeface="Times New Roman" panose="02020603050405020304" pitchFamily="18" charset="0"/>
                <a:cs typeface="Arial" panose="020B0604020202020204" pitchFamily="34" charset="0"/>
              </a:rPr>
              <a:t>, y </a:t>
            </a:r>
            <a:r>
              <a:rPr lang="es-ES" sz="1600"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4" tooltip="La ciudad de Quito"/>
              </a:rPr>
              <a:t>Quito</a:t>
            </a:r>
            <a:r>
              <a:rPr lang="es-ES" sz="1600" dirty="0">
                <a:effectLst/>
                <a:latin typeface="Arial" panose="020B0604020202020204" pitchFamily="34" charset="0"/>
                <a:ea typeface="Times New Roman" panose="02020603050405020304" pitchFamily="18" charset="0"/>
                <a:cs typeface="Arial" panose="020B0604020202020204" pitchFamily="34" charset="0"/>
              </a:rPr>
              <a:t>. </a:t>
            </a:r>
            <a:r>
              <a:rPr lang="es-ES" sz="1600" dirty="0" err="1">
                <a:effectLst/>
                <a:latin typeface="Arial" panose="020B0604020202020204" pitchFamily="34" charset="0"/>
                <a:ea typeface="Times New Roman" panose="02020603050405020304" pitchFamily="18" charset="0"/>
                <a:cs typeface="Arial" panose="020B0604020202020204" pitchFamily="34" charset="0"/>
              </a:rPr>
              <a:t>Otavalo</a:t>
            </a:r>
            <a:r>
              <a:rPr lang="es-ES" sz="1600" dirty="0">
                <a:effectLst/>
                <a:latin typeface="Arial" panose="020B0604020202020204" pitchFamily="34" charset="0"/>
                <a:ea typeface="Times New Roman" panose="02020603050405020304" pitchFamily="18" charset="0"/>
                <a:cs typeface="Arial" panose="020B0604020202020204" pitchFamily="34" charset="0"/>
              </a:rPr>
              <a:t>, famoso desde siempre por su población indígena afectuosa y emprendedora que ha mantenido por siglos vivo </a:t>
            </a:r>
            <a:r>
              <a:rPr lang="es-ES" sz="1600"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5" tooltip="Mercados indígenas de Ecuador"/>
              </a:rPr>
              <a:t>el mercado indígena más conocido de las Américas</a:t>
            </a:r>
            <a:r>
              <a:rPr lang="es-ES" sz="1600" dirty="0">
                <a:effectLst/>
                <a:latin typeface="Arial" panose="020B0604020202020204" pitchFamily="34" charset="0"/>
                <a:ea typeface="Times New Roman" panose="02020603050405020304" pitchFamily="18" charset="0"/>
                <a:cs typeface="Arial" panose="020B0604020202020204" pitchFamily="34" charset="0"/>
              </a:rPr>
              <a:t>; la ciudad de Baños es conocida por sus manantiales de aguas termales y su agradable clima, además de por su proverbial hospitalidad, que recibe y despide a visitantes todo el tiempo; y Quito, el centro político del país, se ha transformado en una ciudad cosmopolita al tiempo que ha logrado mantener el candor de un pequeño pueblo.</a:t>
            </a:r>
            <a:endParaRPr lang="pt-BR" sz="1600" dirty="0">
              <a:effectLst/>
              <a:latin typeface="Arial" panose="020B0604020202020204" pitchFamily="34" charset="0"/>
              <a:ea typeface="Calibri" panose="020F0502020204030204" pitchFamily="34" charset="0"/>
              <a:cs typeface="Arial" panose="020B0604020202020204" pitchFamily="34" charset="0"/>
            </a:endParaRPr>
          </a:p>
        </p:txBody>
      </p:sp>
      <p:sp>
        <p:nvSpPr>
          <p:cNvPr id="6" name="Retângulo 5"/>
          <p:cNvSpPr/>
          <p:nvPr/>
        </p:nvSpPr>
        <p:spPr>
          <a:xfrm>
            <a:off x="348344" y="5205651"/>
            <a:ext cx="6096000" cy="502702"/>
          </a:xfrm>
          <a:prstGeom prst="rect">
            <a:avLst/>
          </a:prstGeom>
        </p:spPr>
        <p:txBody>
          <a:bodyPr>
            <a:spAutoFit/>
          </a:bodyPr>
          <a:lstStyle/>
          <a:p>
            <a:pPr>
              <a:spcAft>
                <a:spcPts val="800"/>
              </a:spcAft>
            </a:pPr>
            <a:r>
              <a:rPr lang="pt-BR" sz="1000" dirty="0">
                <a:effectLst/>
                <a:latin typeface="Arial" panose="020B0604020202020204" pitchFamily="34" charset="0"/>
                <a:ea typeface="Calibri" panose="020F0502020204030204" pitchFamily="34" charset="0"/>
                <a:cs typeface="Arial" panose="020B0604020202020204" pitchFamily="34" charset="0"/>
              </a:rPr>
              <a:t>Tomado de: </a:t>
            </a:r>
            <a:r>
              <a:rPr lang="pt-BR" sz="1000" u="sng" dirty="0">
                <a:solidFill>
                  <a:srgbClr val="0000FF"/>
                </a:solidFill>
                <a:effectLst/>
                <a:latin typeface="Arial" panose="020B0604020202020204" pitchFamily="34" charset="0"/>
                <a:ea typeface="Calibri" panose="020F0502020204030204" pitchFamily="34" charset="0"/>
                <a:cs typeface="Arial" panose="020B0604020202020204" pitchFamily="34" charset="0"/>
                <a:hlinkClick r:id="rId6"/>
              </a:rPr>
              <a:t>http://www.ecuadorexplorer.com/es/html/cultura-ecuatoriana.html</a:t>
            </a:r>
            <a:endParaRPr lang="pt-BR" sz="1000" dirty="0">
              <a:effectLst/>
              <a:latin typeface="Arial" panose="020B0604020202020204" pitchFamily="34" charset="0"/>
              <a:ea typeface="Calibri" panose="020F0502020204030204" pitchFamily="34" charset="0"/>
              <a:cs typeface="Arial" panose="020B0604020202020204" pitchFamily="34" charset="0"/>
            </a:endParaRPr>
          </a:p>
          <a:p>
            <a:pPr>
              <a:spcAft>
                <a:spcPts val="800"/>
              </a:spcAft>
            </a:pPr>
            <a:r>
              <a:rPr lang="pt-BR" sz="1000" dirty="0" err="1">
                <a:effectLst/>
                <a:latin typeface="Arial" panose="020B0604020202020204" pitchFamily="34" charset="0"/>
                <a:ea typeface="Calibri" panose="020F0502020204030204" pitchFamily="34" charset="0"/>
                <a:cs typeface="Arial" panose="020B0604020202020204" pitchFamily="34" charset="0"/>
              </a:rPr>
              <a:t>Accedido</a:t>
            </a:r>
            <a:r>
              <a:rPr lang="pt-BR" sz="1000" dirty="0">
                <a:effectLst/>
                <a:latin typeface="Arial" panose="020B0604020202020204" pitchFamily="34" charset="0"/>
                <a:ea typeface="Calibri" panose="020F0502020204030204" pitchFamily="34" charset="0"/>
                <a:cs typeface="Arial" panose="020B0604020202020204" pitchFamily="34" charset="0"/>
              </a:rPr>
              <a:t> </a:t>
            </a:r>
            <a:r>
              <a:rPr lang="pt-BR" sz="1000" dirty="0" err="1">
                <a:effectLst/>
                <a:latin typeface="Arial" panose="020B0604020202020204" pitchFamily="34" charset="0"/>
                <a:ea typeface="Calibri" panose="020F0502020204030204" pitchFamily="34" charset="0"/>
                <a:cs typeface="Arial" panose="020B0604020202020204" pitchFamily="34" charset="0"/>
              </a:rPr>
              <a:t>en</a:t>
            </a:r>
            <a:r>
              <a:rPr lang="pt-BR" sz="1000" dirty="0">
                <a:effectLst/>
                <a:latin typeface="Arial" panose="020B0604020202020204" pitchFamily="34" charset="0"/>
                <a:ea typeface="Calibri" panose="020F0502020204030204" pitchFamily="34" charset="0"/>
                <a:cs typeface="Arial" panose="020B0604020202020204" pitchFamily="34" charset="0"/>
              </a:rPr>
              <a:t>: 29/03/2020</a:t>
            </a:r>
          </a:p>
        </p:txBody>
      </p:sp>
    </p:spTree>
    <p:extLst>
      <p:ext uri="{BB962C8B-B14F-4D97-AF65-F5344CB8AC3E}">
        <p14:creationId xmlns:p14="http://schemas.microsoft.com/office/powerpoint/2010/main" val="3929863335"/>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TotalTime>
  <Words>590</Words>
  <Application>Microsoft Office PowerPoint</Application>
  <PresentationFormat>Widescreen</PresentationFormat>
  <Paragraphs>26</Paragraphs>
  <Slides>7</Slides>
  <Notes>0</Notes>
  <HiddenSlides>0</HiddenSlides>
  <MMClips>5</MMClips>
  <ScaleCrop>false</ScaleCrop>
  <HeadingPairs>
    <vt:vector size="4" baseType="variant">
      <vt:variant>
        <vt:lpstr>Tema</vt:lpstr>
      </vt:variant>
      <vt:variant>
        <vt:i4>1</vt:i4>
      </vt:variant>
      <vt:variant>
        <vt:lpstr>Títulos de slides</vt:lpstr>
      </vt:variant>
      <vt:variant>
        <vt:i4>7</vt:i4>
      </vt:variant>
    </vt:vector>
  </HeadingPairs>
  <TitlesOfParts>
    <vt:vector size="8" baseType="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Tânia Maria Diôgo do Nascimento</dc:creator>
  <cp:lastModifiedBy>Tânia Maria Diôgo do Nascimento</cp:lastModifiedBy>
  <cp:revision>13</cp:revision>
  <dcterms:created xsi:type="dcterms:W3CDTF">2020-03-29T12:21:53Z</dcterms:created>
  <dcterms:modified xsi:type="dcterms:W3CDTF">2020-03-30T12:02:43Z</dcterms:modified>
</cp:coreProperties>
</file>